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Open Sans" panose="020B0604020202020204" charset="0"/>
      <p:regular r:id="rId26"/>
      <p:bold r:id="rId27"/>
      <p:italic r:id="rId28"/>
      <p:boldItalic r:id="rId29"/>
    </p:embeddedFont>
    <p:embeddedFont>
      <p:font typeface="PT Sans Narrow" panose="020B0604020202020204" charset="0"/>
      <p:regular r:id="rId30"/>
      <p:bold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3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5767260b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5767260b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575c52f0d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575c52f0d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575c52f0d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575c52f0d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575c52f0d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575c52f0d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575c52f0d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575c52f0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575c52f0d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575c52f0d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575c52f0d_8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575c52f0d_8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5767260b1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5767260b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575c52f0d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575c52f0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575c52f0d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575c52f0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575c52f0d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575c52f0d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575c52f0d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575c52f0d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575c52f0d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575c52f0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575c52f0d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575c52f0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5767260b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5767260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5767260b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5767260b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5767260b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5767260b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5767260b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5767260b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21.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948825" y="1179875"/>
            <a:ext cx="7136700" cy="102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UW Dashboard Project</a:t>
            </a:r>
            <a:endParaRPr/>
          </a:p>
        </p:txBody>
      </p:sp>
      <p:sp>
        <p:nvSpPr>
          <p:cNvPr id="67" name="Google Shape;67;p13"/>
          <p:cNvSpPr txBox="1">
            <a:spLocks noGrp="1"/>
          </p:cNvSpPr>
          <p:nvPr>
            <p:ph type="subTitle" idx="1"/>
          </p:nvPr>
        </p:nvSpPr>
        <p:spPr>
          <a:xfrm>
            <a:off x="2137225" y="2037125"/>
            <a:ext cx="4870500" cy="20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Name: </a:t>
            </a:r>
            <a:r>
              <a:rPr lang="en" b="1" dirty="0"/>
              <a:t>NMA</a:t>
            </a:r>
            <a:endParaRPr b="1" dirty="0"/>
          </a:p>
          <a:p>
            <a:pPr marL="0" lvl="0" indent="0" algn="ctr" rtl="0">
              <a:spcBef>
                <a:spcPts val="0"/>
              </a:spcBef>
              <a:spcAft>
                <a:spcPts val="0"/>
              </a:spcAft>
              <a:buNone/>
            </a:pPr>
            <a:r>
              <a:rPr lang="en" dirty="0"/>
              <a:t>Group Members:</a:t>
            </a:r>
            <a:endParaRPr dirty="0"/>
          </a:p>
          <a:p>
            <a:pPr marL="0" lvl="0" indent="0" algn="ctr" rtl="0">
              <a:spcBef>
                <a:spcPts val="0"/>
              </a:spcBef>
              <a:spcAft>
                <a:spcPts val="0"/>
              </a:spcAft>
              <a:buNone/>
            </a:pPr>
            <a:r>
              <a:rPr lang="en" b="1" dirty="0"/>
              <a:t>Nihel Charfi</a:t>
            </a:r>
            <a:endParaRPr b="1" dirty="0"/>
          </a:p>
          <a:p>
            <a:pPr marL="0" lvl="0" indent="0" algn="ctr" rtl="0">
              <a:spcBef>
                <a:spcPts val="0"/>
              </a:spcBef>
              <a:spcAft>
                <a:spcPts val="0"/>
              </a:spcAft>
              <a:buNone/>
            </a:pPr>
            <a:r>
              <a:rPr lang="en" b="1" dirty="0"/>
              <a:t>Mi --</a:t>
            </a:r>
            <a:endParaRPr b="1" dirty="0"/>
          </a:p>
          <a:p>
            <a:pPr marL="0" lvl="0" indent="0" algn="ctr" rtl="0">
              <a:spcBef>
                <a:spcPts val="0"/>
              </a:spcBef>
              <a:spcAft>
                <a:spcPts val="0"/>
              </a:spcAft>
              <a:buNone/>
            </a:pPr>
            <a:r>
              <a:rPr lang="en" b="1" dirty="0"/>
              <a:t>Atlas --</a:t>
            </a:r>
            <a:endParaRPr b="1"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Saturday Classroom utilization</a:t>
            </a:r>
            <a:endParaRPr/>
          </a:p>
        </p:txBody>
      </p:sp>
      <p:sp>
        <p:nvSpPr>
          <p:cNvPr id="143" name="Google Shape;143;p2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4" name="Google Shape;144;p22"/>
          <p:cNvPicPr preferRelativeResize="0"/>
          <p:nvPr/>
        </p:nvPicPr>
        <p:blipFill>
          <a:blip r:embed="rId3">
            <a:alphaModFix/>
          </a:blip>
          <a:stretch>
            <a:fillRect/>
          </a:stretch>
        </p:blipFill>
        <p:spPr>
          <a:xfrm>
            <a:off x="311700" y="1266325"/>
            <a:ext cx="4149275" cy="2067850"/>
          </a:xfrm>
          <a:prstGeom prst="rect">
            <a:avLst/>
          </a:prstGeom>
          <a:noFill/>
          <a:ln>
            <a:noFill/>
          </a:ln>
        </p:spPr>
      </p:pic>
      <p:pic>
        <p:nvPicPr>
          <p:cNvPr id="145" name="Google Shape;145;p22"/>
          <p:cNvPicPr preferRelativeResize="0"/>
          <p:nvPr/>
        </p:nvPicPr>
        <p:blipFill>
          <a:blip r:embed="rId4">
            <a:alphaModFix/>
          </a:blip>
          <a:stretch>
            <a:fillRect/>
          </a:stretch>
        </p:blipFill>
        <p:spPr>
          <a:xfrm>
            <a:off x="4923225" y="1266325"/>
            <a:ext cx="4149276" cy="2160775"/>
          </a:xfrm>
          <a:prstGeom prst="rect">
            <a:avLst/>
          </a:prstGeom>
          <a:noFill/>
          <a:ln>
            <a:noFill/>
          </a:ln>
        </p:spPr>
      </p:pic>
      <p:sp>
        <p:nvSpPr>
          <p:cNvPr id="146" name="Google Shape;146;p22"/>
          <p:cNvSpPr txBox="1"/>
          <p:nvPr/>
        </p:nvSpPr>
        <p:spPr>
          <a:xfrm>
            <a:off x="700300" y="3477300"/>
            <a:ext cx="7292700" cy="929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Only two terms Fall 2011 and Fall 2012 have a scheduled classrooms of 50% of time utilization for the rooms no 2265, 3355 and 2309.</a:t>
            </a:r>
            <a:endParaRPr b="1">
              <a:solidFill>
                <a:srgbClr val="073763"/>
              </a:solidFill>
              <a:latin typeface="Open Sans"/>
              <a:ea typeface="Open Sans"/>
              <a:cs typeface="Open Sans"/>
              <a:sym typeface="Open Sans"/>
            </a:endParaRPr>
          </a:p>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Those scheduled classrooms are in Civil and Environmental Engineering for both terms.</a:t>
            </a:r>
            <a:endParaRPr b="1">
              <a:solidFill>
                <a:srgbClr val="073763"/>
              </a:solidFill>
              <a:latin typeface="Open Sans"/>
              <a:ea typeface="Open Sans"/>
              <a:cs typeface="Open Sans"/>
              <a:sym typeface="Open Sans"/>
            </a:endParaRPr>
          </a:p>
          <a:p>
            <a:pPr marL="45720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KPI: Percentage of enrollment </a:t>
            </a:r>
            <a:endParaRPr/>
          </a:p>
        </p:txBody>
      </p:sp>
      <p:sp>
        <p:nvSpPr>
          <p:cNvPr id="152" name="Google Shape;152;p23"/>
          <p:cNvSpPr txBox="1">
            <a:spLocks noGrp="1"/>
          </p:cNvSpPr>
          <p:nvPr>
            <p:ph type="body" idx="1"/>
          </p:nvPr>
        </p:nvSpPr>
        <p:spPr>
          <a:xfrm>
            <a:off x="311700" y="1362750"/>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Percentage of enrollment in different subjects:</a:t>
            </a:r>
            <a:r>
              <a:rPr lang="en"/>
              <a:t> allows the dean to know the enrollment per subject in each term, and compare them to different terms.</a:t>
            </a:r>
            <a:endParaRPr/>
          </a:p>
          <a:p>
            <a:pPr marL="0" lvl="0" indent="0" algn="l" rtl="0">
              <a:spcBef>
                <a:spcPts val="1600"/>
              </a:spcBef>
              <a:spcAft>
                <a:spcPts val="0"/>
              </a:spcAft>
              <a:buNone/>
            </a:pPr>
            <a:r>
              <a:rPr lang="en" b="1"/>
              <a:t>Measure</a:t>
            </a:r>
            <a:r>
              <a:rPr lang="en"/>
              <a:t>: </a:t>
            </a:r>
            <a:endParaRPr/>
          </a:p>
          <a:p>
            <a:pPr marL="0" lvl="0" indent="0" algn="l" rtl="0">
              <a:spcBef>
                <a:spcPts val="1600"/>
              </a:spcBef>
              <a:spcAft>
                <a:spcPts val="0"/>
              </a:spcAft>
              <a:buNone/>
            </a:pPr>
            <a:r>
              <a:rPr lang="en"/>
              <a:t>1. Ranking the percentage of enrollment each subject in every term.</a:t>
            </a:r>
            <a:endParaRPr/>
          </a:p>
          <a:p>
            <a:pPr marL="0" lvl="0" indent="0" algn="l" rtl="0">
              <a:spcBef>
                <a:spcPts val="1600"/>
              </a:spcBef>
              <a:spcAft>
                <a:spcPts val="0"/>
              </a:spcAft>
              <a:buNone/>
            </a:pPr>
            <a:r>
              <a:rPr lang="en"/>
              <a:t>2. Compare these percentage in every academic year.</a:t>
            </a:r>
            <a:endParaRPr/>
          </a:p>
          <a:p>
            <a:pPr marL="0" lvl="0" indent="0" algn="l" rtl="0">
              <a:spcBef>
                <a:spcPts val="1600"/>
              </a:spcBef>
              <a:spcAft>
                <a:spcPts val="1600"/>
              </a:spcAft>
              <a:buNone/>
            </a:pPr>
            <a:r>
              <a:rPr lang="en"/>
              <a:t>3. Compare these percentage year by year.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516975" y="2455549"/>
            <a:ext cx="8186524" cy="2591375"/>
          </a:xfrm>
          <a:prstGeom prst="rect">
            <a:avLst/>
          </a:prstGeom>
          <a:noFill/>
          <a:ln>
            <a:noFill/>
          </a:ln>
        </p:spPr>
      </p:pic>
      <p:sp>
        <p:nvSpPr>
          <p:cNvPr id="158" name="Google Shape;158;p24"/>
          <p:cNvSpPr txBox="1">
            <a:spLocks noGrp="1"/>
          </p:cNvSpPr>
          <p:nvPr>
            <p:ph type="body" idx="1"/>
          </p:nvPr>
        </p:nvSpPr>
        <p:spPr>
          <a:xfrm>
            <a:off x="311700" y="1113925"/>
            <a:ext cx="8520600" cy="13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we can get the </a:t>
            </a:r>
            <a:r>
              <a:rPr lang="en" b="1"/>
              <a:t>subject names</a:t>
            </a:r>
            <a:r>
              <a:rPr lang="en"/>
              <a:t> by joining the table ‘subject’ and ‘subject_membership’, then filter out all the </a:t>
            </a:r>
            <a:r>
              <a:rPr lang="en" b="1"/>
              <a:t>engineering departments</a:t>
            </a:r>
            <a:r>
              <a:rPr lang="en"/>
              <a:t>. Secondly, combine it with ‘courses_offering’ and ‘grade_distribution’ to get the total enrollment of each department and each term.</a:t>
            </a:r>
            <a:endParaRPr/>
          </a:p>
          <a:p>
            <a:pPr marL="0" lvl="0" indent="0" algn="l" rtl="0">
              <a:spcBef>
                <a:spcPts val="0"/>
              </a:spcBef>
              <a:spcAft>
                <a:spcPts val="1600"/>
              </a:spcAft>
              <a:buNone/>
            </a:pPr>
            <a:endParaRPr/>
          </a:p>
        </p:txBody>
      </p:sp>
      <p:sp>
        <p:nvSpPr>
          <p:cNvPr id="159" name="Google Shape;159;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 &amp;</a:t>
            </a:r>
            <a:r>
              <a:rPr lang="en" sz="1800">
                <a:solidFill>
                  <a:schemeClr val="dk2"/>
                </a:solidFill>
                <a:latin typeface="Open Sans"/>
                <a:ea typeface="Open Sans"/>
                <a:cs typeface="Open Sans"/>
                <a:sym typeface="Open Sans"/>
              </a:rPr>
              <a:t> </a:t>
            </a:r>
            <a:r>
              <a:rPr lang="en"/>
              <a:t>Alteryx Layout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body" idx="1"/>
          </p:nvPr>
        </p:nvSpPr>
        <p:spPr>
          <a:xfrm>
            <a:off x="311700" y="1113925"/>
            <a:ext cx="8520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show </a:t>
            </a:r>
            <a:r>
              <a:rPr lang="en" b="1"/>
              <a:t>students' interests</a:t>
            </a:r>
            <a:r>
              <a:rPr lang="en"/>
              <a:t> in different fields term by term.</a:t>
            </a:r>
            <a:endParaRPr/>
          </a:p>
          <a:p>
            <a:pPr marL="0" lvl="0" indent="0" algn="l" rtl="0">
              <a:spcBef>
                <a:spcPts val="0"/>
              </a:spcBef>
              <a:spcAft>
                <a:spcPts val="1600"/>
              </a:spcAft>
              <a:buNone/>
            </a:pPr>
            <a:endParaRPr/>
          </a:p>
        </p:txBody>
      </p:sp>
      <p:pic>
        <p:nvPicPr>
          <p:cNvPr id="165" name="Google Shape;165;p25"/>
          <p:cNvPicPr preferRelativeResize="0"/>
          <p:nvPr/>
        </p:nvPicPr>
        <p:blipFill>
          <a:blip r:embed="rId3">
            <a:alphaModFix/>
          </a:blip>
          <a:stretch>
            <a:fillRect/>
          </a:stretch>
        </p:blipFill>
        <p:spPr>
          <a:xfrm>
            <a:off x="5031675" y="1677225"/>
            <a:ext cx="3085808" cy="2025450"/>
          </a:xfrm>
          <a:prstGeom prst="rect">
            <a:avLst/>
          </a:prstGeom>
          <a:noFill/>
          <a:ln>
            <a:noFill/>
          </a:ln>
        </p:spPr>
      </p:pic>
      <p:pic>
        <p:nvPicPr>
          <p:cNvPr id="166" name="Google Shape;166;p25"/>
          <p:cNvPicPr preferRelativeResize="0"/>
          <p:nvPr/>
        </p:nvPicPr>
        <p:blipFill>
          <a:blip r:embed="rId4">
            <a:alphaModFix/>
          </a:blip>
          <a:stretch>
            <a:fillRect/>
          </a:stretch>
        </p:blipFill>
        <p:spPr>
          <a:xfrm>
            <a:off x="152400" y="3850255"/>
            <a:ext cx="2628900" cy="1057275"/>
          </a:xfrm>
          <a:prstGeom prst="rect">
            <a:avLst/>
          </a:prstGeom>
          <a:noFill/>
          <a:ln>
            <a:noFill/>
          </a:ln>
        </p:spPr>
      </p:pic>
      <p:pic>
        <p:nvPicPr>
          <p:cNvPr id="167" name="Google Shape;167;p25"/>
          <p:cNvPicPr preferRelativeResize="0"/>
          <p:nvPr/>
        </p:nvPicPr>
        <p:blipFill>
          <a:blip r:embed="rId5">
            <a:alphaModFix/>
          </a:blip>
          <a:stretch>
            <a:fillRect/>
          </a:stretch>
        </p:blipFill>
        <p:spPr>
          <a:xfrm>
            <a:off x="2933700" y="3850250"/>
            <a:ext cx="2867025" cy="1057275"/>
          </a:xfrm>
          <a:prstGeom prst="rect">
            <a:avLst/>
          </a:prstGeom>
          <a:noFill/>
          <a:ln>
            <a:noFill/>
          </a:ln>
        </p:spPr>
      </p:pic>
      <p:pic>
        <p:nvPicPr>
          <p:cNvPr id="168" name="Google Shape;168;p25"/>
          <p:cNvPicPr preferRelativeResize="0"/>
          <p:nvPr/>
        </p:nvPicPr>
        <p:blipFill>
          <a:blip r:embed="rId6">
            <a:alphaModFix/>
          </a:blip>
          <a:stretch>
            <a:fillRect/>
          </a:stretch>
        </p:blipFill>
        <p:spPr>
          <a:xfrm>
            <a:off x="5953125" y="3850238"/>
            <a:ext cx="2809875" cy="876300"/>
          </a:xfrm>
          <a:prstGeom prst="rect">
            <a:avLst/>
          </a:prstGeom>
          <a:noFill/>
          <a:ln>
            <a:noFill/>
          </a:ln>
        </p:spPr>
      </p:pic>
      <p:pic>
        <p:nvPicPr>
          <p:cNvPr id="169" name="Google Shape;169;p25"/>
          <p:cNvPicPr preferRelativeResize="0"/>
          <p:nvPr/>
        </p:nvPicPr>
        <p:blipFill>
          <a:blip r:embed="rId7">
            <a:alphaModFix/>
          </a:blip>
          <a:stretch>
            <a:fillRect/>
          </a:stretch>
        </p:blipFill>
        <p:spPr>
          <a:xfrm>
            <a:off x="1000100" y="1677222"/>
            <a:ext cx="3216450" cy="2025450"/>
          </a:xfrm>
          <a:prstGeom prst="rect">
            <a:avLst/>
          </a:prstGeom>
          <a:noFill/>
          <a:ln>
            <a:noFill/>
          </a:ln>
        </p:spPr>
      </p:pic>
      <p:sp>
        <p:nvSpPr>
          <p:cNvPr id="170" name="Google Shape;170;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2374850" y="457949"/>
            <a:ext cx="2033600" cy="1393851"/>
          </a:xfrm>
          <a:prstGeom prst="rect">
            <a:avLst/>
          </a:prstGeom>
          <a:noFill/>
          <a:ln>
            <a:noFill/>
          </a:ln>
        </p:spPr>
      </p:pic>
      <p:pic>
        <p:nvPicPr>
          <p:cNvPr id="176" name="Google Shape;176;p26"/>
          <p:cNvPicPr preferRelativeResize="0"/>
          <p:nvPr/>
        </p:nvPicPr>
        <p:blipFill>
          <a:blip r:embed="rId4">
            <a:alphaModFix/>
          </a:blip>
          <a:stretch>
            <a:fillRect/>
          </a:stretch>
        </p:blipFill>
        <p:spPr>
          <a:xfrm>
            <a:off x="4595813" y="457275"/>
            <a:ext cx="2033599" cy="1395194"/>
          </a:xfrm>
          <a:prstGeom prst="rect">
            <a:avLst/>
          </a:prstGeom>
          <a:noFill/>
          <a:ln>
            <a:noFill/>
          </a:ln>
        </p:spPr>
      </p:pic>
      <p:pic>
        <p:nvPicPr>
          <p:cNvPr id="177" name="Google Shape;177;p26"/>
          <p:cNvPicPr preferRelativeResize="0"/>
          <p:nvPr/>
        </p:nvPicPr>
        <p:blipFill>
          <a:blip r:embed="rId5">
            <a:alphaModFix/>
          </a:blip>
          <a:stretch>
            <a:fillRect/>
          </a:stretch>
        </p:blipFill>
        <p:spPr>
          <a:xfrm>
            <a:off x="6816775" y="457200"/>
            <a:ext cx="2137449" cy="1445664"/>
          </a:xfrm>
          <a:prstGeom prst="rect">
            <a:avLst/>
          </a:prstGeom>
          <a:noFill/>
          <a:ln>
            <a:noFill/>
          </a:ln>
        </p:spPr>
      </p:pic>
      <p:pic>
        <p:nvPicPr>
          <p:cNvPr id="178" name="Google Shape;178;p26"/>
          <p:cNvPicPr preferRelativeResize="0"/>
          <p:nvPr/>
        </p:nvPicPr>
        <p:blipFill>
          <a:blip r:embed="rId6">
            <a:alphaModFix/>
          </a:blip>
          <a:stretch>
            <a:fillRect/>
          </a:stretch>
        </p:blipFill>
        <p:spPr>
          <a:xfrm>
            <a:off x="152400" y="2177075"/>
            <a:ext cx="2033600" cy="1491318"/>
          </a:xfrm>
          <a:prstGeom prst="rect">
            <a:avLst/>
          </a:prstGeom>
          <a:noFill/>
          <a:ln>
            <a:noFill/>
          </a:ln>
        </p:spPr>
      </p:pic>
      <p:pic>
        <p:nvPicPr>
          <p:cNvPr id="179" name="Google Shape;179;p26"/>
          <p:cNvPicPr preferRelativeResize="0"/>
          <p:nvPr/>
        </p:nvPicPr>
        <p:blipFill>
          <a:blip r:embed="rId7">
            <a:alphaModFix/>
          </a:blip>
          <a:stretch>
            <a:fillRect/>
          </a:stretch>
        </p:blipFill>
        <p:spPr>
          <a:xfrm>
            <a:off x="2420825" y="2177700"/>
            <a:ext cx="2095725" cy="1491325"/>
          </a:xfrm>
          <a:prstGeom prst="rect">
            <a:avLst/>
          </a:prstGeom>
          <a:noFill/>
          <a:ln>
            <a:noFill/>
          </a:ln>
        </p:spPr>
      </p:pic>
      <p:pic>
        <p:nvPicPr>
          <p:cNvPr id="180" name="Google Shape;180;p26"/>
          <p:cNvPicPr preferRelativeResize="0"/>
          <p:nvPr/>
        </p:nvPicPr>
        <p:blipFill>
          <a:blip r:embed="rId8">
            <a:alphaModFix/>
          </a:blip>
          <a:stretch>
            <a:fillRect/>
          </a:stretch>
        </p:blipFill>
        <p:spPr>
          <a:xfrm>
            <a:off x="4595825" y="2177075"/>
            <a:ext cx="2095725" cy="1491325"/>
          </a:xfrm>
          <a:prstGeom prst="rect">
            <a:avLst/>
          </a:prstGeom>
          <a:noFill/>
          <a:ln>
            <a:noFill/>
          </a:ln>
        </p:spPr>
      </p:pic>
      <p:pic>
        <p:nvPicPr>
          <p:cNvPr id="181" name="Google Shape;181;p26"/>
          <p:cNvPicPr preferRelativeResize="0"/>
          <p:nvPr/>
        </p:nvPicPr>
        <p:blipFill>
          <a:blip r:embed="rId9">
            <a:alphaModFix/>
          </a:blip>
          <a:stretch>
            <a:fillRect/>
          </a:stretch>
        </p:blipFill>
        <p:spPr>
          <a:xfrm>
            <a:off x="6844475" y="2174725"/>
            <a:ext cx="2095726" cy="1491325"/>
          </a:xfrm>
          <a:prstGeom prst="rect">
            <a:avLst/>
          </a:prstGeom>
          <a:noFill/>
          <a:ln>
            <a:noFill/>
          </a:ln>
        </p:spPr>
      </p:pic>
      <p:pic>
        <p:nvPicPr>
          <p:cNvPr id="182" name="Google Shape;182;p26"/>
          <p:cNvPicPr preferRelativeResize="0"/>
          <p:nvPr/>
        </p:nvPicPr>
        <p:blipFill>
          <a:blip r:embed="rId10">
            <a:alphaModFix/>
          </a:blip>
          <a:stretch>
            <a:fillRect/>
          </a:stretch>
        </p:blipFill>
        <p:spPr>
          <a:xfrm>
            <a:off x="152400" y="441249"/>
            <a:ext cx="2033598" cy="1403650"/>
          </a:xfrm>
          <a:prstGeom prst="rect">
            <a:avLst/>
          </a:prstGeom>
          <a:noFill/>
          <a:ln>
            <a:noFill/>
          </a:ln>
        </p:spPr>
      </p:pic>
      <p:pic>
        <p:nvPicPr>
          <p:cNvPr id="183" name="Google Shape;183;p26"/>
          <p:cNvPicPr preferRelativeResize="0"/>
          <p:nvPr/>
        </p:nvPicPr>
        <p:blipFill>
          <a:blip r:embed="rId11">
            <a:alphaModFix/>
          </a:blip>
          <a:stretch>
            <a:fillRect/>
          </a:stretch>
        </p:blipFill>
        <p:spPr>
          <a:xfrm>
            <a:off x="152400" y="3926455"/>
            <a:ext cx="2628900" cy="1057275"/>
          </a:xfrm>
          <a:prstGeom prst="rect">
            <a:avLst/>
          </a:prstGeom>
          <a:noFill/>
          <a:ln>
            <a:noFill/>
          </a:ln>
        </p:spPr>
      </p:pic>
      <p:pic>
        <p:nvPicPr>
          <p:cNvPr id="184" name="Google Shape;184;p26"/>
          <p:cNvPicPr preferRelativeResize="0"/>
          <p:nvPr/>
        </p:nvPicPr>
        <p:blipFill>
          <a:blip r:embed="rId12">
            <a:alphaModFix/>
          </a:blip>
          <a:stretch>
            <a:fillRect/>
          </a:stretch>
        </p:blipFill>
        <p:spPr>
          <a:xfrm>
            <a:off x="2933700" y="3926450"/>
            <a:ext cx="2867025" cy="1057275"/>
          </a:xfrm>
          <a:prstGeom prst="rect">
            <a:avLst/>
          </a:prstGeom>
          <a:noFill/>
          <a:ln>
            <a:noFill/>
          </a:ln>
        </p:spPr>
      </p:pic>
      <p:pic>
        <p:nvPicPr>
          <p:cNvPr id="185" name="Google Shape;185;p26"/>
          <p:cNvPicPr preferRelativeResize="0"/>
          <p:nvPr/>
        </p:nvPicPr>
        <p:blipFill>
          <a:blip r:embed="rId13">
            <a:alphaModFix/>
          </a:blip>
          <a:stretch>
            <a:fillRect/>
          </a:stretch>
        </p:blipFill>
        <p:spPr>
          <a:xfrm>
            <a:off x="5953125" y="3926438"/>
            <a:ext cx="2809875" cy="87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KPI: Class Trend</a:t>
            </a:r>
            <a:endParaRPr/>
          </a:p>
        </p:txBody>
      </p:sp>
      <p:sp>
        <p:nvSpPr>
          <p:cNvPr id="191" name="Google Shape;191;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Course trend:</a:t>
            </a:r>
            <a:r>
              <a:rPr lang="en"/>
              <a:t> helps the dean to know the </a:t>
            </a:r>
            <a:r>
              <a:rPr lang="en" b="1"/>
              <a:t>popular courses</a:t>
            </a:r>
            <a:r>
              <a:rPr lang="en"/>
              <a:t> in the engineering departments.</a:t>
            </a:r>
            <a:endParaRPr/>
          </a:p>
          <a:p>
            <a:pPr marL="0" lvl="0" indent="0" algn="l" rtl="0">
              <a:spcBef>
                <a:spcPts val="1600"/>
              </a:spcBef>
              <a:spcAft>
                <a:spcPts val="0"/>
              </a:spcAft>
              <a:buNone/>
            </a:pPr>
            <a:r>
              <a:rPr lang="en" b="1"/>
              <a:t>Measure</a:t>
            </a:r>
            <a:r>
              <a:rPr lang="en"/>
              <a:t>: </a:t>
            </a:r>
            <a:endParaRPr/>
          </a:p>
          <a:p>
            <a:pPr marL="0" lvl="0" indent="0" algn="l" rtl="0">
              <a:spcBef>
                <a:spcPts val="1600"/>
              </a:spcBef>
              <a:spcAft>
                <a:spcPts val="0"/>
              </a:spcAft>
              <a:buNone/>
            </a:pPr>
            <a:r>
              <a:rPr lang="en"/>
              <a:t>1. </a:t>
            </a:r>
            <a:r>
              <a:rPr lang="en" b="1"/>
              <a:t>Ranking</a:t>
            </a:r>
            <a:r>
              <a:rPr lang="en"/>
              <a:t> the total enrollment number of each class to identify the popular courses;</a:t>
            </a:r>
            <a:endParaRPr/>
          </a:p>
          <a:p>
            <a:pPr marL="0" lvl="0" indent="0" algn="l" rtl="0">
              <a:spcBef>
                <a:spcPts val="1600"/>
              </a:spcBef>
              <a:spcAft>
                <a:spcPts val="0"/>
              </a:spcAft>
              <a:buNone/>
            </a:pPr>
            <a:r>
              <a:rPr lang="en"/>
              <a:t>2. Compare </a:t>
            </a:r>
            <a:r>
              <a:rPr lang="en" b="1"/>
              <a:t>Top 10 </a:t>
            </a:r>
            <a:r>
              <a:rPr lang="en"/>
              <a:t>classes year by year(term).</a:t>
            </a:r>
            <a:endParaRPr/>
          </a:p>
          <a:p>
            <a:pPr marL="0" lvl="0" indent="0" algn="l" rtl="0">
              <a:spcBef>
                <a:spcPts val="1600"/>
              </a:spcBef>
              <a:spcAft>
                <a:spcPts val="1600"/>
              </a:spcAft>
              <a:buNone/>
            </a:pPr>
            <a:r>
              <a:rPr lang="en"/>
              <a:t>3. Compare </a:t>
            </a:r>
            <a:r>
              <a:rPr lang="en" b="1"/>
              <a:t>Top1 </a:t>
            </a:r>
            <a:r>
              <a:rPr lang="en"/>
              <a:t>course from 2006-2017(term).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Alteryx Layout</a:t>
            </a:r>
            <a:endParaRPr/>
          </a:p>
        </p:txBody>
      </p:sp>
      <p:sp>
        <p:nvSpPr>
          <p:cNvPr id="197" name="Google Shape;197;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r>
              <a:rPr lang="en"/>
              <a:t>Data source: Subject(Department info), Course(Course info), Grade_distribution(Enrollment number ), filter(Engineering)</a:t>
            </a:r>
            <a:endParaRPr/>
          </a:p>
          <a:p>
            <a:pPr marL="0" lvl="0" indent="0" algn="l" rtl="0">
              <a:spcBef>
                <a:spcPts val="1600"/>
              </a:spcBef>
              <a:spcAft>
                <a:spcPts val="1600"/>
              </a:spcAft>
              <a:buNone/>
            </a:pPr>
            <a:endParaRPr/>
          </a:p>
        </p:txBody>
      </p:sp>
      <p:pic>
        <p:nvPicPr>
          <p:cNvPr id="198" name="Google Shape;198;p28"/>
          <p:cNvPicPr preferRelativeResize="0"/>
          <p:nvPr/>
        </p:nvPicPr>
        <p:blipFill>
          <a:blip r:embed="rId3">
            <a:alphaModFix/>
          </a:blip>
          <a:stretch>
            <a:fillRect/>
          </a:stretch>
        </p:blipFill>
        <p:spPr>
          <a:xfrm>
            <a:off x="1155275" y="2125475"/>
            <a:ext cx="6919324" cy="2576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9"/>
          <p:cNvPicPr preferRelativeResize="0"/>
          <p:nvPr/>
        </p:nvPicPr>
        <p:blipFill>
          <a:blip r:embed="rId3">
            <a:alphaModFix/>
          </a:blip>
          <a:stretch>
            <a:fillRect/>
          </a:stretch>
        </p:blipFill>
        <p:spPr>
          <a:xfrm>
            <a:off x="4489013" y="483881"/>
            <a:ext cx="2222450" cy="1450869"/>
          </a:xfrm>
          <a:prstGeom prst="rect">
            <a:avLst/>
          </a:prstGeom>
          <a:noFill/>
          <a:ln>
            <a:noFill/>
          </a:ln>
        </p:spPr>
      </p:pic>
      <p:pic>
        <p:nvPicPr>
          <p:cNvPr id="204" name="Google Shape;204;p29"/>
          <p:cNvPicPr preferRelativeResize="0"/>
          <p:nvPr/>
        </p:nvPicPr>
        <p:blipFill>
          <a:blip r:embed="rId4">
            <a:alphaModFix/>
          </a:blip>
          <a:stretch>
            <a:fillRect/>
          </a:stretch>
        </p:blipFill>
        <p:spPr>
          <a:xfrm>
            <a:off x="2336250" y="481525"/>
            <a:ext cx="2033575" cy="1395200"/>
          </a:xfrm>
          <a:prstGeom prst="rect">
            <a:avLst/>
          </a:prstGeom>
          <a:noFill/>
          <a:ln>
            <a:noFill/>
          </a:ln>
        </p:spPr>
      </p:pic>
      <p:pic>
        <p:nvPicPr>
          <p:cNvPr id="205" name="Google Shape;205;p29"/>
          <p:cNvPicPr preferRelativeResize="0"/>
          <p:nvPr/>
        </p:nvPicPr>
        <p:blipFill>
          <a:blip r:embed="rId5">
            <a:alphaModFix/>
          </a:blip>
          <a:stretch>
            <a:fillRect/>
          </a:stretch>
        </p:blipFill>
        <p:spPr>
          <a:xfrm>
            <a:off x="6792028" y="481525"/>
            <a:ext cx="2154246" cy="1395200"/>
          </a:xfrm>
          <a:prstGeom prst="rect">
            <a:avLst/>
          </a:prstGeom>
          <a:noFill/>
          <a:ln>
            <a:noFill/>
          </a:ln>
        </p:spPr>
      </p:pic>
      <p:pic>
        <p:nvPicPr>
          <p:cNvPr id="206" name="Google Shape;206;p29"/>
          <p:cNvPicPr preferRelativeResize="0"/>
          <p:nvPr/>
        </p:nvPicPr>
        <p:blipFill>
          <a:blip r:embed="rId6">
            <a:alphaModFix/>
          </a:blip>
          <a:stretch>
            <a:fillRect/>
          </a:stretch>
        </p:blipFill>
        <p:spPr>
          <a:xfrm>
            <a:off x="42488" y="2005201"/>
            <a:ext cx="2126699" cy="1395200"/>
          </a:xfrm>
          <a:prstGeom prst="rect">
            <a:avLst/>
          </a:prstGeom>
          <a:noFill/>
          <a:ln>
            <a:noFill/>
          </a:ln>
        </p:spPr>
      </p:pic>
      <p:pic>
        <p:nvPicPr>
          <p:cNvPr id="207" name="Google Shape;207;p29"/>
          <p:cNvPicPr preferRelativeResize="0"/>
          <p:nvPr/>
        </p:nvPicPr>
        <p:blipFill>
          <a:blip r:embed="rId7">
            <a:alphaModFix/>
          </a:blip>
          <a:stretch>
            <a:fillRect/>
          </a:stretch>
        </p:blipFill>
        <p:spPr>
          <a:xfrm>
            <a:off x="2271563" y="1957150"/>
            <a:ext cx="2095725" cy="1491325"/>
          </a:xfrm>
          <a:prstGeom prst="rect">
            <a:avLst/>
          </a:prstGeom>
          <a:noFill/>
          <a:ln>
            <a:noFill/>
          </a:ln>
        </p:spPr>
      </p:pic>
      <p:pic>
        <p:nvPicPr>
          <p:cNvPr id="208" name="Google Shape;208;p29"/>
          <p:cNvPicPr preferRelativeResize="0"/>
          <p:nvPr/>
        </p:nvPicPr>
        <p:blipFill>
          <a:blip r:embed="rId8">
            <a:alphaModFix/>
          </a:blip>
          <a:stretch>
            <a:fillRect/>
          </a:stretch>
        </p:blipFill>
        <p:spPr>
          <a:xfrm>
            <a:off x="4469700" y="2005212"/>
            <a:ext cx="2222450" cy="1491325"/>
          </a:xfrm>
          <a:prstGeom prst="rect">
            <a:avLst/>
          </a:prstGeom>
          <a:noFill/>
          <a:ln>
            <a:noFill/>
          </a:ln>
        </p:spPr>
      </p:pic>
      <p:pic>
        <p:nvPicPr>
          <p:cNvPr id="209" name="Google Shape;209;p29"/>
          <p:cNvPicPr preferRelativeResize="0"/>
          <p:nvPr/>
        </p:nvPicPr>
        <p:blipFill>
          <a:blip r:embed="rId9">
            <a:alphaModFix/>
          </a:blip>
          <a:stretch>
            <a:fillRect/>
          </a:stretch>
        </p:blipFill>
        <p:spPr>
          <a:xfrm>
            <a:off x="6816750" y="2005200"/>
            <a:ext cx="2222425" cy="1491325"/>
          </a:xfrm>
          <a:prstGeom prst="rect">
            <a:avLst/>
          </a:prstGeom>
          <a:noFill/>
          <a:ln>
            <a:noFill/>
          </a:ln>
        </p:spPr>
      </p:pic>
      <p:pic>
        <p:nvPicPr>
          <p:cNvPr id="210" name="Google Shape;210;p29"/>
          <p:cNvPicPr preferRelativeResize="0"/>
          <p:nvPr/>
        </p:nvPicPr>
        <p:blipFill>
          <a:blip r:embed="rId10">
            <a:alphaModFix/>
          </a:blip>
          <a:stretch>
            <a:fillRect/>
          </a:stretch>
        </p:blipFill>
        <p:spPr>
          <a:xfrm>
            <a:off x="29094" y="3537650"/>
            <a:ext cx="2153481" cy="1393850"/>
          </a:xfrm>
          <a:prstGeom prst="rect">
            <a:avLst/>
          </a:prstGeom>
          <a:noFill/>
          <a:ln>
            <a:noFill/>
          </a:ln>
        </p:spPr>
      </p:pic>
      <p:pic>
        <p:nvPicPr>
          <p:cNvPr id="211" name="Google Shape;211;p29"/>
          <p:cNvPicPr preferRelativeResize="0"/>
          <p:nvPr/>
        </p:nvPicPr>
        <p:blipFill>
          <a:blip r:embed="rId11">
            <a:alphaModFix/>
          </a:blip>
          <a:stretch>
            <a:fillRect/>
          </a:stretch>
        </p:blipFill>
        <p:spPr>
          <a:xfrm>
            <a:off x="2336242" y="3569913"/>
            <a:ext cx="2052533" cy="1329325"/>
          </a:xfrm>
          <a:prstGeom prst="rect">
            <a:avLst/>
          </a:prstGeom>
          <a:noFill/>
          <a:ln>
            <a:noFill/>
          </a:ln>
        </p:spPr>
      </p:pic>
      <p:pic>
        <p:nvPicPr>
          <p:cNvPr id="212" name="Google Shape;212;p29"/>
          <p:cNvPicPr preferRelativeResize="0"/>
          <p:nvPr/>
        </p:nvPicPr>
        <p:blipFill>
          <a:blip r:embed="rId12">
            <a:alphaModFix/>
          </a:blip>
          <a:stretch>
            <a:fillRect/>
          </a:stretch>
        </p:blipFill>
        <p:spPr>
          <a:xfrm>
            <a:off x="4469713" y="3566975"/>
            <a:ext cx="2222424" cy="1329325"/>
          </a:xfrm>
          <a:prstGeom prst="rect">
            <a:avLst/>
          </a:prstGeom>
          <a:noFill/>
          <a:ln>
            <a:noFill/>
          </a:ln>
        </p:spPr>
      </p:pic>
      <p:pic>
        <p:nvPicPr>
          <p:cNvPr id="213" name="Google Shape;213;p29"/>
          <p:cNvPicPr preferRelativeResize="0"/>
          <p:nvPr/>
        </p:nvPicPr>
        <p:blipFill>
          <a:blip r:embed="rId13">
            <a:alphaModFix/>
          </a:blip>
          <a:stretch>
            <a:fillRect/>
          </a:stretch>
        </p:blipFill>
        <p:spPr>
          <a:xfrm>
            <a:off x="6838350" y="3566150"/>
            <a:ext cx="2222399" cy="1329325"/>
          </a:xfrm>
          <a:prstGeom prst="rect">
            <a:avLst/>
          </a:prstGeom>
          <a:noFill/>
          <a:ln>
            <a:noFill/>
          </a:ln>
        </p:spPr>
      </p:pic>
      <p:pic>
        <p:nvPicPr>
          <p:cNvPr id="214" name="Google Shape;214;p29"/>
          <p:cNvPicPr preferRelativeResize="0"/>
          <p:nvPr/>
        </p:nvPicPr>
        <p:blipFill>
          <a:blip r:embed="rId14">
            <a:alphaModFix/>
          </a:blip>
          <a:stretch>
            <a:fillRect/>
          </a:stretch>
        </p:blipFill>
        <p:spPr>
          <a:xfrm>
            <a:off x="63575" y="481525"/>
            <a:ext cx="2153474" cy="1329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 1 Course from 2006-2017</a:t>
            </a:r>
            <a:endParaRPr/>
          </a:p>
        </p:txBody>
      </p:sp>
      <p:sp>
        <p:nvSpPr>
          <p:cNvPr id="220" name="Google Shape;220;p3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1" name="Google Shape;221;p30"/>
          <p:cNvPicPr preferRelativeResize="0"/>
          <p:nvPr/>
        </p:nvPicPr>
        <p:blipFill>
          <a:blip r:embed="rId3">
            <a:alphaModFix/>
          </a:blip>
          <a:stretch>
            <a:fillRect/>
          </a:stretch>
        </p:blipFill>
        <p:spPr>
          <a:xfrm>
            <a:off x="311700" y="1308925"/>
            <a:ext cx="8520601" cy="3410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Consulsion</a:t>
            </a:r>
            <a:endParaRPr/>
          </a:p>
        </p:txBody>
      </p:sp>
      <p:sp>
        <p:nvSpPr>
          <p:cNvPr id="227" name="Google Shape;227;p31"/>
          <p:cNvSpPr txBox="1">
            <a:spLocks noGrp="1"/>
          </p:cNvSpPr>
          <p:nvPr>
            <p:ph type="body" idx="1"/>
          </p:nvPr>
        </p:nvSpPr>
        <p:spPr>
          <a:xfrm>
            <a:off x="371775" y="822200"/>
            <a:ext cx="8520600" cy="40689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b="1">
                <a:solidFill>
                  <a:srgbClr val="000000"/>
                </a:solidFill>
                <a:latin typeface="Calibri"/>
                <a:ea typeface="Calibri"/>
                <a:cs typeface="Calibri"/>
                <a:sym typeface="Calibri"/>
              </a:rPr>
              <a:t>1. Classroom utilization rate</a:t>
            </a:r>
            <a:endParaRPr b="1">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400">
                <a:solidFill>
                  <a:srgbClr val="000000"/>
                </a:solidFill>
                <a:latin typeface="Arial"/>
                <a:ea typeface="Arial"/>
                <a:cs typeface="Arial"/>
                <a:sym typeface="Arial"/>
              </a:rPr>
              <a:t>•</a:t>
            </a:r>
            <a:r>
              <a:rPr lang="en" sz="1400" b="1">
                <a:solidFill>
                  <a:srgbClr val="000000"/>
                </a:solidFill>
                <a:latin typeface="Calibri"/>
                <a:ea typeface="Calibri"/>
                <a:cs typeface="Calibri"/>
                <a:sym typeface="Calibri"/>
              </a:rPr>
              <a:t>Room 1313</a:t>
            </a:r>
            <a:r>
              <a:rPr lang="en" sz="1400">
                <a:solidFill>
                  <a:srgbClr val="000000"/>
                </a:solidFill>
                <a:latin typeface="Calibri"/>
                <a:ea typeface="Calibri"/>
                <a:cs typeface="Calibri"/>
                <a:sym typeface="Calibri"/>
              </a:rPr>
              <a:t> was overscheduled in </a:t>
            </a:r>
            <a:r>
              <a:rPr lang="en" sz="1400" b="1">
                <a:solidFill>
                  <a:srgbClr val="000000"/>
                </a:solidFill>
                <a:latin typeface="Calibri"/>
                <a:ea typeface="Calibri"/>
                <a:cs typeface="Calibri"/>
                <a:sym typeface="Calibri"/>
              </a:rPr>
              <a:t>Tuesday </a:t>
            </a:r>
            <a:r>
              <a:rPr lang="en" sz="1400">
                <a:solidFill>
                  <a:srgbClr val="000000"/>
                </a:solidFill>
                <a:latin typeface="Calibri"/>
                <a:ea typeface="Calibri"/>
                <a:cs typeface="Calibri"/>
                <a:sym typeface="Calibri"/>
              </a:rPr>
              <a:t>from</a:t>
            </a:r>
            <a:r>
              <a:rPr lang="en" sz="1400" b="1">
                <a:solidFill>
                  <a:srgbClr val="000000"/>
                </a:solidFill>
                <a:latin typeface="Calibri"/>
                <a:ea typeface="Calibri"/>
                <a:cs typeface="Calibri"/>
                <a:sym typeface="Calibri"/>
              </a:rPr>
              <a:t> Spring 2008 to Fall 2017 </a:t>
            </a:r>
            <a:r>
              <a:rPr lang="en" sz="1400">
                <a:solidFill>
                  <a:srgbClr val="000000"/>
                </a:solidFill>
                <a:latin typeface="Calibri"/>
                <a:ea typeface="Calibri"/>
                <a:cs typeface="Calibri"/>
                <a:sym typeface="Calibri"/>
              </a:rPr>
              <a:t>and</a:t>
            </a:r>
            <a:r>
              <a:rPr lang="en" sz="1400" b="1">
                <a:solidFill>
                  <a:srgbClr val="000000"/>
                </a:solidFill>
                <a:latin typeface="Calibri"/>
                <a:ea typeface="Calibri"/>
                <a:cs typeface="Calibri"/>
                <a:sym typeface="Calibri"/>
              </a:rPr>
              <a:t> </a:t>
            </a:r>
            <a:r>
              <a:rPr lang="en" sz="1400">
                <a:solidFill>
                  <a:srgbClr val="000000"/>
                </a:solidFill>
                <a:latin typeface="Calibri"/>
                <a:ea typeface="Calibri"/>
                <a:cs typeface="Calibri"/>
                <a:sym typeface="Calibri"/>
              </a:rPr>
              <a:t>in </a:t>
            </a:r>
            <a:r>
              <a:rPr lang="en" sz="1400" b="1">
                <a:solidFill>
                  <a:srgbClr val="000000"/>
                </a:solidFill>
                <a:latin typeface="Calibri"/>
                <a:ea typeface="Calibri"/>
                <a:cs typeface="Calibri"/>
                <a:sym typeface="Calibri"/>
              </a:rPr>
              <a:t>Thursday</a:t>
            </a:r>
            <a:r>
              <a:rPr lang="en" sz="1400">
                <a:solidFill>
                  <a:srgbClr val="000000"/>
                </a:solidFill>
                <a:latin typeface="Calibri"/>
                <a:ea typeface="Calibri"/>
                <a:cs typeface="Calibri"/>
                <a:sym typeface="Calibri"/>
              </a:rPr>
              <a:t> from </a:t>
            </a:r>
            <a:r>
              <a:rPr lang="en" sz="1400" b="1">
                <a:solidFill>
                  <a:srgbClr val="000000"/>
                </a:solidFill>
                <a:latin typeface="Calibri"/>
                <a:ea typeface="Calibri"/>
                <a:cs typeface="Calibri"/>
                <a:sym typeface="Calibri"/>
              </a:rPr>
              <a:t>Fall 2009</a:t>
            </a:r>
            <a:r>
              <a:rPr lang="en" sz="1400">
                <a:solidFill>
                  <a:srgbClr val="000000"/>
                </a:solidFill>
                <a:latin typeface="Calibri"/>
                <a:ea typeface="Calibri"/>
                <a:cs typeface="Calibri"/>
                <a:sym typeface="Calibri"/>
              </a:rPr>
              <a:t> to </a:t>
            </a:r>
            <a:r>
              <a:rPr lang="en" sz="1400" b="1">
                <a:solidFill>
                  <a:srgbClr val="000000"/>
                </a:solidFill>
                <a:latin typeface="Calibri"/>
                <a:ea typeface="Calibri"/>
                <a:cs typeface="Calibri"/>
                <a:sym typeface="Calibri"/>
              </a:rPr>
              <a:t> Fall 2017 </a:t>
            </a:r>
            <a:r>
              <a:rPr lang="en" sz="1400">
                <a:solidFill>
                  <a:srgbClr val="000000"/>
                </a:solidFill>
                <a:latin typeface="Calibri"/>
                <a:ea typeface="Calibri"/>
                <a:cs typeface="Calibri"/>
                <a:sym typeface="Calibri"/>
              </a:rPr>
              <a:t>of</a:t>
            </a:r>
            <a:r>
              <a:rPr lang="en" sz="1400" b="1">
                <a:solidFill>
                  <a:srgbClr val="000000"/>
                </a:solidFill>
                <a:latin typeface="Calibri"/>
                <a:ea typeface="Calibri"/>
                <a:cs typeface="Calibri"/>
                <a:sym typeface="Calibri"/>
              </a:rPr>
              <a:t> 85%.</a:t>
            </a:r>
            <a:endParaRPr sz="1400" b="1">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400">
                <a:solidFill>
                  <a:srgbClr val="000000"/>
                </a:solidFill>
                <a:latin typeface="Arial"/>
                <a:ea typeface="Arial"/>
                <a:cs typeface="Arial"/>
                <a:sym typeface="Arial"/>
              </a:rPr>
              <a:t>•</a:t>
            </a:r>
            <a:r>
              <a:rPr lang="en" sz="1400" b="1">
                <a:solidFill>
                  <a:srgbClr val="000000"/>
                </a:solidFill>
                <a:latin typeface="Calibri"/>
                <a:ea typeface="Calibri"/>
                <a:cs typeface="Calibri"/>
                <a:sym typeface="Calibri"/>
              </a:rPr>
              <a:t>Room 1438</a:t>
            </a:r>
            <a:r>
              <a:rPr lang="en" sz="1400">
                <a:solidFill>
                  <a:srgbClr val="000000"/>
                </a:solidFill>
                <a:latin typeface="Calibri"/>
                <a:ea typeface="Calibri"/>
                <a:cs typeface="Calibri"/>
                <a:sym typeface="Calibri"/>
              </a:rPr>
              <a:t> was overscheduled in </a:t>
            </a:r>
            <a:r>
              <a:rPr lang="en" sz="1400" b="1">
                <a:solidFill>
                  <a:srgbClr val="000000"/>
                </a:solidFill>
                <a:latin typeface="Calibri"/>
                <a:ea typeface="Calibri"/>
                <a:cs typeface="Calibri"/>
                <a:sym typeface="Calibri"/>
              </a:rPr>
              <a:t>Monday</a:t>
            </a:r>
            <a:r>
              <a:rPr lang="en" sz="1400">
                <a:solidFill>
                  <a:srgbClr val="000000"/>
                </a:solidFill>
                <a:latin typeface="Calibri"/>
                <a:ea typeface="Calibri"/>
                <a:cs typeface="Calibri"/>
                <a:sym typeface="Calibri"/>
              </a:rPr>
              <a:t> for</a:t>
            </a:r>
            <a:r>
              <a:rPr lang="en" sz="1400" b="1">
                <a:solidFill>
                  <a:srgbClr val="000000"/>
                </a:solidFill>
                <a:latin typeface="Calibri"/>
                <a:ea typeface="Calibri"/>
                <a:cs typeface="Calibri"/>
                <a:sym typeface="Calibri"/>
              </a:rPr>
              <a:t> Fall 2015 , 2016 and 2017</a:t>
            </a:r>
            <a:r>
              <a:rPr lang="en" sz="1400">
                <a:solidFill>
                  <a:srgbClr val="000000"/>
                </a:solidFill>
                <a:latin typeface="Calibri"/>
                <a:ea typeface="Calibri"/>
                <a:cs typeface="Calibri"/>
                <a:sym typeface="Calibri"/>
              </a:rPr>
              <a:t> of </a:t>
            </a:r>
            <a:r>
              <a:rPr lang="en" sz="1400" b="1">
                <a:solidFill>
                  <a:srgbClr val="000000"/>
                </a:solidFill>
                <a:latin typeface="Calibri"/>
                <a:ea typeface="Calibri"/>
                <a:cs typeface="Calibri"/>
                <a:sym typeface="Calibri"/>
              </a:rPr>
              <a:t>83%.</a:t>
            </a:r>
            <a:endParaRPr sz="1400" b="1">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400">
                <a:solidFill>
                  <a:srgbClr val="000000"/>
                </a:solidFill>
                <a:latin typeface="Arial"/>
                <a:ea typeface="Arial"/>
                <a:cs typeface="Arial"/>
                <a:sym typeface="Arial"/>
              </a:rPr>
              <a:t>•</a:t>
            </a:r>
            <a:r>
              <a:rPr lang="en" sz="1400" b="1">
                <a:solidFill>
                  <a:srgbClr val="000000"/>
                </a:solidFill>
                <a:latin typeface="Calibri"/>
                <a:ea typeface="Calibri"/>
                <a:cs typeface="Calibri"/>
                <a:sym typeface="Calibri"/>
              </a:rPr>
              <a:t>Mechanical engineering department</a:t>
            </a:r>
            <a:r>
              <a:rPr lang="en" sz="1400">
                <a:solidFill>
                  <a:srgbClr val="000000"/>
                </a:solidFill>
                <a:latin typeface="Calibri"/>
                <a:ea typeface="Calibri"/>
                <a:cs typeface="Calibri"/>
                <a:sym typeface="Calibri"/>
              </a:rPr>
              <a:t> has </a:t>
            </a:r>
            <a:r>
              <a:rPr lang="en" sz="1400" b="1">
                <a:solidFill>
                  <a:srgbClr val="000000"/>
                </a:solidFill>
                <a:latin typeface="Calibri"/>
                <a:ea typeface="Calibri"/>
                <a:cs typeface="Calibri"/>
                <a:sym typeface="Calibri"/>
              </a:rPr>
              <a:t>the highest</a:t>
            </a:r>
            <a:r>
              <a:rPr lang="en" sz="1400">
                <a:solidFill>
                  <a:srgbClr val="000000"/>
                </a:solidFill>
                <a:latin typeface="Calibri"/>
                <a:ea typeface="Calibri"/>
                <a:cs typeface="Calibri"/>
                <a:sym typeface="Calibri"/>
              </a:rPr>
              <a:t> classroom time utilization for all terms and days.</a:t>
            </a:r>
            <a:endParaRPr sz="14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b="1">
                <a:solidFill>
                  <a:srgbClr val="000000"/>
                </a:solidFill>
                <a:latin typeface="Calibri"/>
                <a:ea typeface="Calibri"/>
                <a:cs typeface="Calibri"/>
                <a:sym typeface="Calibri"/>
              </a:rPr>
              <a:t>2. Percentage of enrollment</a:t>
            </a:r>
            <a:endParaRPr b="1">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400">
                <a:solidFill>
                  <a:srgbClr val="000000"/>
                </a:solidFill>
                <a:latin typeface="Arial"/>
                <a:ea typeface="Arial"/>
                <a:cs typeface="Arial"/>
                <a:sym typeface="Arial"/>
              </a:rPr>
              <a:t>•</a:t>
            </a:r>
            <a:r>
              <a:rPr lang="en" sz="1400">
                <a:solidFill>
                  <a:srgbClr val="000000"/>
                </a:solidFill>
                <a:latin typeface="Calibri"/>
                <a:ea typeface="Calibri"/>
                <a:cs typeface="Calibri"/>
                <a:sym typeface="Calibri"/>
              </a:rPr>
              <a:t>Over a half students are interested in the fields of </a:t>
            </a:r>
            <a:r>
              <a:rPr lang="en" sz="1400" b="1">
                <a:solidFill>
                  <a:srgbClr val="000000"/>
                </a:solidFill>
                <a:latin typeface="Calibri"/>
                <a:ea typeface="Calibri"/>
                <a:cs typeface="Calibri"/>
                <a:sym typeface="Calibri"/>
              </a:rPr>
              <a:t>Civil and Environmental Engineering</a:t>
            </a:r>
            <a:r>
              <a:rPr lang="en" sz="1400" i="1">
                <a:solidFill>
                  <a:srgbClr val="000000"/>
                </a:solidFill>
                <a:latin typeface="Calibri"/>
                <a:ea typeface="Calibri"/>
                <a:cs typeface="Calibri"/>
                <a:sym typeface="Calibri"/>
              </a:rPr>
              <a:t>, </a:t>
            </a:r>
            <a:r>
              <a:rPr lang="en" sz="1400" b="1">
                <a:solidFill>
                  <a:srgbClr val="000000"/>
                </a:solidFill>
                <a:latin typeface="Calibri"/>
                <a:ea typeface="Calibri"/>
                <a:cs typeface="Calibri"/>
                <a:sym typeface="Calibri"/>
              </a:rPr>
              <a:t>Mechanical Engineering</a:t>
            </a:r>
            <a:r>
              <a:rPr lang="en" sz="1400" i="1">
                <a:solidFill>
                  <a:srgbClr val="000000"/>
                </a:solidFill>
                <a:latin typeface="Calibri"/>
                <a:ea typeface="Calibri"/>
                <a:cs typeface="Calibri"/>
                <a:sym typeface="Calibri"/>
              </a:rPr>
              <a:t>, and </a:t>
            </a:r>
            <a:r>
              <a:rPr lang="en" sz="1400" b="1">
                <a:solidFill>
                  <a:srgbClr val="000000"/>
                </a:solidFill>
                <a:latin typeface="Calibri"/>
                <a:ea typeface="Calibri"/>
                <a:cs typeface="Calibri"/>
                <a:sym typeface="Calibri"/>
              </a:rPr>
              <a:t>Electrical and Computer Engineering</a:t>
            </a:r>
            <a:r>
              <a:rPr lang="en" sz="1400" i="1">
                <a:solidFill>
                  <a:srgbClr val="000000"/>
                </a:solidFill>
                <a:latin typeface="Calibri"/>
                <a:ea typeface="Calibri"/>
                <a:cs typeface="Calibri"/>
                <a:sym typeface="Calibri"/>
              </a:rPr>
              <a:t>. </a:t>
            </a:r>
            <a:r>
              <a:rPr lang="en" sz="1400">
                <a:solidFill>
                  <a:srgbClr val="000000"/>
                </a:solidFill>
                <a:latin typeface="Calibri"/>
                <a:ea typeface="Calibri"/>
                <a:cs typeface="Calibri"/>
                <a:sym typeface="Calibri"/>
              </a:rPr>
              <a:t>Very few students enrolled in </a:t>
            </a:r>
            <a:r>
              <a:rPr lang="en" sz="1400" b="1">
                <a:solidFill>
                  <a:srgbClr val="000000"/>
                </a:solidFill>
                <a:latin typeface="Calibri"/>
                <a:ea typeface="Calibri"/>
                <a:cs typeface="Calibri"/>
                <a:sym typeface="Calibri"/>
              </a:rPr>
              <a:t>Engineering Physics</a:t>
            </a:r>
            <a:r>
              <a:rPr lang="en"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marL="0" lvl="0" indent="0" algn="l" rtl="0">
              <a:lnSpc>
                <a:spcPct val="90000"/>
              </a:lnSpc>
              <a:spcBef>
                <a:spcPts val="1000"/>
              </a:spcBef>
              <a:spcAft>
                <a:spcPts val="0"/>
              </a:spcAft>
              <a:buClr>
                <a:srgbClr val="000000"/>
              </a:buClr>
              <a:buSzPts val="1100"/>
              <a:buFont typeface="Arial"/>
              <a:buNone/>
            </a:pPr>
            <a:r>
              <a:rPr lang="en" sz="1400">
                <a:solidFill>
                  <a:srgbClr val="000000"/>
                </a:solidFill>
                <a:latin typeface="Arial"/>
                <a:ea typeface="Arial"/>
                <a:cs typeface="Arial"/>
                <a:sym typeface="Arial"/>
              </a:rPr>
              <a:t>•Before 2012, more students were interested in </a:t>
            </a:r>
            <a:r>
              <a:rPr lang="en" sz="1400" b="1">
                <a:solidFill>
                  <a:srgbClr val="000000"/>
                </a:solidFill>
                <a:latin typeface="Calibri"/>
                <a:ea typeface="Calibri"/>
                <a:cs typeface="Calibri"/>
                <a:sym typeface="Calibri"/>
              </a:rPr>
              <a:t>Mechanical Engineering, </a:t>
            </a:r>
            <a:r>
              <a:rPr lang="en" sz="1400">
                <a:solidFill>
                  <a:srgbClr val="000000"/>
                </a:solidFill>
                <a:latin typeface="Arial"/>
                <a:ea typeface="Arial"/>
                <a:cs typeface="Arial"/>
                <a:sym typeface="Arial"/>
              </a:rPr>
              <a:t>but after 2013,</a:t>
            </a:r>
            <a:r>
              <a:rPr lang="en" sz="1400" b="1">
                <a:solidFill>
                  <a:srgbClr val="000000"/>
                </a:solidFill>
                <a:latin typeface="Calibri"/>
                <a:ea typeface="Calibri"/>
                <a:cs typeface="Calibri"/>
                <a:sym typeface="Calibri"/>
              </a:rPr>
              <a:t> </a:t>
            </a:r>
            <a:r>
              <a:rPr lang="en" sz="1400">
                <a:solidFill>
                  <a:srgbClr val="000000"/>
                </a:solidFill>
                <a:latin typeface="Arial"/>
                <a:ea typeface="Arial"/>
                <a:cs typeface="Arial"/>
                <a:sym typeface="Arial"/>
              </a:rPr>
              <a:t>students switch their interest to </a:t>
            </a:r>
            <a:r>
              <a:rPr lang="en" sz="1400" b="1">
                <a:solidFill>
                  <a:srgbClr val="000000"/>
                </a:solidFill>
                <a:latin typeface="Calibri"/>
                <a:ea typeface="Calibri"/>
                <a:cs typeface="Calibri"/>
                <a:sym typeface="Calibri"/>
              </a:rPr>
              <a:t>Electrical and Computer Engineering.</a:t>
            </a:r>
            <a:endParaRPr sz="14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b="1">
                <a:solidFill>
                  <a:srgbClr val="000000"/>
                </a:solidFill>
                <a:latin typeface="Calibri"/>
                <a:ea typeface="Calibri"/>
                <a:cs typeface="Calibri"/>
                <a:sym typeface="Calibri"/>
              </a:rPr>
              <a:t>3. Course Trend</a:t>
            </a:r>
            <a:endParaRPr b="1">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400">
                <a:solidFill>
                  <a:srgbClr val="000000"/>
                </a:solidFill>
                <a:latin typeface="Arial"/>
                <a:ea typeface="Arial"/>
                <a:cs typeface="Arial"/>
                <a:sym typeface="Arial"/>
              </a:rPr>
              <a:t>•</a:t>
            </a:r>
            <a:r>
              <a:rPr lang="en" sz="1400" b="1">
                <a:solidFill>
                  <a:srgbClr val="000000"/>
                </a:solidFill>
                <a:latin typeface="Calibri"/>
                <a:ea typeface="Calibri"/>
                <a:cs typeface="Calibri"/>
                <a:sym typeface="Calibri"/>
              </a:rPr>
              <a:t>Introduction to Engineering Design </a:t>
            </a:r>
            <a:r>
              <a:rPr lang="en" sz="1400">
                <a:solidFill>
                  <a:srgbClr val="000000"/>
                </a:solidFill>
                <a:latin typeface="Calibri"/>
                <a:ea typeface="Calibri"/>
                <a:cs typeface="Calibri"/>
                <a:sym typeface="Calibri"/>
              </a:rPr>
              <a:t>is the trending course from 2006 to 2017.</a:t>
            </a:r>
            <a:endParaRPr sz="1400">
              <a:solidFill>
                <a:srgbClr val="000000"/>
              </a:solidFill>
              <a:latin typeface="Calibri"/>
              <a:ea typeface="Calibri"/>
              <a:cs typeface="Calibri"/>
              <a:sym typeface="Calibri"/>
            </a:endParaRPr>
          </a:p>
          <a:p>
            <a:pPr marL="0" lvl="0" indent="0" algn="l" rtl="0">
              <a:spcBef>
                <a:spcPts val="0"/>
              </a:spcBef>
              <a:spcAft>
                <a:spcPts val="0"/>
              </a:spcAft>
              <a:buNone/>
            </a:pPr>
            <a:r>
              <a:rPr lang="en" sz="1400">
                <a:solidFill>
                  <a:srgbClr val="000000"/>
                </a:solidFill>
                <a:latin typeface="Arial"/>
                <a:ea typeface="Arial"/>
                <a:cs typeface="Arial"/>
                <a:sym typeface="Arial"/>
              </a:rPr>
              <a:t>•</a:t>
            </a:r>
            <a:r>
              <a:rPr lang="en" sz="1400">
                <a:solidFill>
                  <a:srgbClr val="000000"/>
                </a:solidFill>
                <a:latin typeface="Calibri"/>
                <a:ea typeface="Calibri"/>
                <a:cs typeface="Calibri"/>
                <a:sym typeface="Calibri"/>
              </a:rPr>
              <a:t>The total number of enrollment </a:t>
            </a:r>
            <a:r>
              <a:rPr lang="en" sz="1400" b="1">
                <a:solidFill>
                  <a:srgbClr val="000000"/>
                </a:solidFill>
                <a:latin typeface="Calibri"/>
                <a:ea typeface="Calibri"/>
                <a:cs typeface="Calibri"/>
                <a:sym typeface="Calibri"/>
              </a:rPr>
              <a:t>has increased </a:t>
            </a:r>
            <a:r>
              <a:rPr lang="en" sz="1400">
                <a:solidFill>
                  <a:srgbClr val="000000"/>
                </a:solidFill>
                <a:latin typeface="Calibri"/>
                <a:ea typeface="Calibri"/>
                <a:cs typeface="Calibri"/>
                <a:sym typeface="Calibri"/>
              </a:rPr>
              <a:t>in Engineering departments from 2006 to 2017.</a:t>
            </a:r>
            <a:endParaRPr sz="1400">
              <a:solidFill>
                <a:srgbClr val="000000"/>
              </a:solidFill>
              <a:latin typeface="Calibri"/>
              <a:ea typeface="Calibri"/>
              <a:cs typeface="Calibri"/>
              <a:sym typeface="Calibri"/>
            </a:endParaRPr>
          </a:p>
          <a:p>
            <a:pPr marL="0" marR="0" lvl="0" indent="0" algn="l" rtl="0">
              <a:lnSpc>
                <a:spcPct val="115000"/>
              </a:lnSpc>
              <a:spcBef>
                <a:spcPts val="0"/>
              </a:spcBef>
              <a:spcAft>
                <a:spcPts val="0"/>
              </a:spcAft>
              <a:buNone/>
            </a:pPr>
            <a:endParaRPr sz="1400" b="1">
              <a:solidFill>
                <a:srgbClr val="000000"/>
              </a:solidFill>
            </a:endParaRPr>
          </a:p>
          <a:p>
            <a:pPr marL="45720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73" name="Google Shape;73;p14"/>
          <p:cNvSpPr txBox="1">
            <a:spLocks noGrp="1"/>
          </p:cNvSpPr>
          <p:nvPr>
            <p:ph type="body" idx="1"/>
          </p:nvPr>
        </p:nvSpPr>
        <p:spPr>
          <a:xfrm>
            <a:off x="311700" y="1266325"/>
            <a:ext cx="8520600" cy="3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Stakeholder: </a:t>
            </a:r>
            <a:r>
              <a:rPr lang="en"/>
              <a:t>The dean of the engineering departments.</a:t>
            </a:r>
            <a:endParaRPr/>
          </a:p>
          <a:p>
            <a:pPr marL="0" lvl="0" indent="0" algn="l" rtl="0">
              <a:spcBef>
                <a:spcPts val="1600"/>
              </a:spcBef>
              <a:spcAft>
                <a:spcPts val="0"/>
              </a:spcAft>
              <a:buNone/>
            </a:pPr>
            <a:r>
              <a:rPr lang="en" b="1"/>
              <a:t>Role: </a:t>
            </a:r>
            <a:r>
              <a:rPr lang="en"/>
              <a:t>plays a central role in the university’s academic administration as the administrative head and academic leader of the departments, by supporting and raising the highest quality educational programs, plans and directs department activities related to student services and campus life.</a:t>
            </a:r>
            <a:endParaRPr/>
          </a:p>
          <a:p>
            <a:pPr marL="0" lvl="0" indent="0" algn="l" rtl="0">
              <a:spcBef>
                <a:spcPts val="1600"/>
              </a:spcBef>
              <a:spcAft>
                <a:spcPts val="0"/>
              </a:spcAft>
              <a:buNone/>
            </a:pPr>
            <a:r>
              <a:rPr lang="en" b="1"/>
              <a:t>KPI’s: </a:t>
            </a:r>
            <a:endParaRPr b="1"/>
          </a:p>
          <a:p>
            <a:pPr marL="457200" lvl="0" indent="-342900" algn="l" rtl="0">
              <a:spcBef>
                <a:spcPts val="1600"/>
              </a:spcBef>
              <a:spcAft>
                <a:spcPts val="0"/>
              </a:spcAft>
              <a:buSzPts val="1800"/>
              <a:buChar char="●"/>
            </a:pPr>
            <a:r>
              <a:rPr lang="en"/>
              <a:t>Classroom utilization rate</a:t>
            </a:r>
            <a:endParaRPr/>
          </a:p>
          <a:p>
            <a:pPr marL="457200" lvl="0" indent="-342900" algn="l" rtl="0">
              <a:spcBef>
                <a:spcPts val="0"/>
              </a:spcBef>
              <a:spcAft>
                <a:spcPts val="0"/>
              </a:spcAft>
              <a:buSzPts val="1800"/>
              <a:buChar char="●"/>
            </a:pPr>
            <a:r>
              <a:rPr lang="en"/>
              <a:t>Percentage of enrollment</a:t>
            </a:r>
            <a:endParaRPr/>
          </a:p>
          <a:p>
            <a:pPr marL="457200" lvl="0" indent="-342900" algn="l" rtl="0">
              <a:spcBef>
                <a:spcPts val="0"/>
              </a:spcBef>
              <a:spcAft>
                <a:spcPts val="0"/>
              </a:spcAft>
              <a:buSzPts val="1800"/>
              <a:buChar char="●"/>
            </a:pPr>
            <a:r>
              <a:rPr lang="en"/>
              <a:t>Course trend</a:t>
            </a:r>
            <a:endParaRPr/>
          </a:p>
          <a:p>
            <a:pPr marL="457200" lvl="0" indent="0" algn="l" rtl="0">
              <a:spcBef>
                <a:spcPts val="1600"/>
              </a:spcBef>
              <a:spcAft>
                <a:spcPts val="0"/>
              </a:spcAft>
              <a:buNone/>
            </a:pPr>
            <a:endParaRPr b="1"/>
          </a:p>
          <a:p>
            <a:pPr marL="457200" lvl="0" indent="0" algn="l" rtl="0">
              <a:spcBef>
                <a:spcPts val="1600"/>
              </a:spcBef>
              <a:spcAft>
                <a:spcPts val="0"/>
              </a:spcAft>
              <a:buNone/>
            </a:pPr>
            <a:endParaRPr b="1"/>
          </a:p>
          <a:p>
            <a:pPr marL="457200" lvl="0" indent="0" algn="l" rtl="0">
              <a:spcBef>
                <a:spcPts val="1600"/>
              </a:spcBef>
              <a:spcAft>
                <a:spcPts val="0"/>
              </a:spcAft>
              <a:buNone/>
            </a:pPr>
            <a:endParaRPr b="1"/>
          </a:p>
          <a:p>
            <a:pPr marL="457200" lvl="0" indent="0" algn="l" rtl="0">
              <a:spcBef>
                <a:spcPts val="1600"/>
              </a:spcBef>
              <a:spcAft>
                <a:spcPts val="1600"/>
              </a:spcAft>
              <a:buNone/>
            </a:pP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KPI: Classroom utilization rate</a:t>
            </a:r>
            <a:endParaRPr/>
          </a:p>
        </p:txBody>
      </p:sp>
      <p:sp>
        <p:nvSpPr>
          <p:cNvPr id="79" name="Google Shape;79;p15"/>
          <p:cNvSpPr txBox="1">
            <a:spLocks noGrp="1"/>
          </p:cNvSpPr>
          <p:nvPr>
            <p:ph type="body" idx="1"/>
          </p:nvPr>
        </p:nvSpPr>
        <p:spPr>
          <a:xfrm>
            <a:off x="311700" y="1266325"/>
            <a:ext cx="8520600" cy="37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Goal:</a:t>
            </a:r>
            <a:r>
              <a:rPr lang="en"/>
              <a:t> Checks whether the dean is making the best use of the campus space.</a:t>
            </a:r>
            <a:endParaRPr b="1"/>
          </a:p>
          <a:p>
            <a:pPr marL="0" lvl="0" indent="0" algn="l" rtl="0">
              <a:spcBef>
                <a:spcPts val="1600"/>
              </a:spcBef>
              <a:spcAft>
                <a:spcPts val="0"/>
              </a:spcAft>
              <a:buNone/>
            </a:pPr>
            <a:r>
              <a:rPr lang="en" b="1"/>
              <a:t>Measure: </a:t>
            </a:r>
            <a:endParaRPr b="1"/>
          </a:p>
          <a:p>
            <a:pPr marL="457200" lvl="0" indent="-342900" algn="l" rtl="0">
              <a:spcBef>
                <a:spcPts val="1600"/>
              </a:spcBef>
              <a:spcAft>
                <a:spcPts val="0"/>
              </a:spcAft>
              <a:buSzPts val="1800"/>
              <a:buChar char="●"/>
            </a:pPr>
            <a:r>
              <a:rPr lang="en" b="1"/>
              <a:t>Classroom availability: </a:t>
            </a:r>
            <a:r>
              <a:rPr lang="en"/>
              <a:t>Monday through Saturday between 7:00 a.m. and 11:00 p.m </a:t>
            </a:r>
            <a:endParaRPr/>
          </a:p>
          <a:p>
            <a:pPr marL="457200" lvl="0" indent="-342900" algn="l" rtl="0">
              <a:spcBef>
                <a:spcPts val="0"/>
              </a:spcBef>
              <a:spcAft>
                <a:spcPts val="0"/>
              </a:spcAft>
              <a:buSzPts val="1800"/>
              <a:buChar char="●"/>
            </a:pPr>
            <a:r>
              <a:rPr lang="en" b="1"/>
              <a:t>Time utilization goal is 71%</a:t>
            </a:r>
            <a:endParaRPr b="1"/>
          </a:p>
          <a:p>
            <a:pPr marL="0" lvl="0" indent="0" algn="l" rtl="0">
              <a:spcBef>
                <a:spcPts val="1600"/>
              </a:spcBef>
              <a:spcAft>
                <a:spcPts val="0"/>
              </a:spcAft>
              <a:buNone/>
            </a:pPr>
            <a:r>
              <a:rPr lang="en" b="1"/>
              <a:t>Objectives:</a:t>
            </a:r>
            <a:endParaRPr b="1"/>
          </a:p>
          <a:p>
            <a:pPr marL="457200" lvl="0" indent="-342900" algn="l" rtl="0">
              <a:spcBef>
                <a:spcPts val="1600"/>
              </a:spcBef>
              <a:spcAft>
                <a:spcPts val="0"/>
              </a:spcAft>
              <a:buSzPts val="1800"/>
              <a:buAutoNum type="arabicPeriod"/>
            </a:pPr>
            <a:r>
              <a:rPr lang="en"/>
              <a:t>Calculate the percentage scheduled for each room daily for Fall 2017.</a:t>
            </a:r>
            <a:endParaRPr/>
          </a:p>
          <a:p>
            <a:pPr marL="457200" lvl="0" indent="-342900" algn="l" rtl="0">
              <a:spcBef>
                <a:spcPts val="0"/>
              </a:spcBef>
              <a:spcAft>
                <a:spcPts val="0"/>
              </a:spcAft>
              <a:buSzPts val="1800"/>
              <a:buAutoNum type="arabicPeriod"/>
            </a:pPr>
            <a:r>
              <a:rPr lang="en"/>
              <a:t>Comparing the top 5 classrooms utilization daily for all terms.</a:t>
            </a:r>
            <a:endParaRPr/>
          </a:p>
          <a:p>
            <a:pPr marL="457200" lvl="0" indent="-342900" algn="l" rtl="0">
              <a:spcBef>
                <a:spcPts val="0"/>
              </a:spcBef>
              <a:spcAft>
                <a:spcPts val="0"/>
              </a:spcAft>
              <a:buSzPts val="1800"/>
              <a:buAutoNum type="arabicPeriod"/>
            </a:pPr>
            <a:r>
              <a:rPr lang="en"/>
              <a:t>Identify the top engineering department of highest classrooms utilization.</a:t>
            </a:r>
            <a:endParaRPr/>
          </a:p>
          <a:p>
            <a:pPr marL="0" lvl="0" indent="0" algn="l" rtl="0">
              <a:spcBef>
                <a:spcPts val="1600"/>
              </a:spcBef>
              <a:spcAft>
                <a:spcPts val="0"/>
              </a:spcAft>
              <a:buNone/>
            </a:pPr>
            <a:endParaRPr b="1"/>
          </a:p>
          <a:p>
            <a:pPr marL="0" lvl="0" indent="0" algn="l" rtl="0">
              <a:spcBef>
                <a:spcPts val="1600"/>
              </a:spcBef>
              <a:spcAft>
                <a:spcPts val="1600"/>
              </a:spcAft>
              <a:buNone/>
            </a:pP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Alteryx Layout</a:t>
            </a:r>
            <a:endParaRPr/>
          </a:p>
        </p:txBody>
      </p:sp>
      <p:sp>
        <p:nvSpPr>
          <p:cNvPr id="85" name="Google Shape;85;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subject</a:t>
            </a:r>
            <a:r>
              <a:rPr lang="en"/>
              <a:t> and </a:t>
            </a:r>
            <a:r>
              <a:rPr lang="en" b="1"/>
              <a:t>subject_membership</a:t>
            </a:r>
            <a:r>
              <a:rPr lang="en"/>
              <a:t> to filter engineering department, </a:t>
            </a:r>
            <a:r>
              <a:rPr lang="en" b="1"/>
              <a:t>schedule</a:t>
            </a:r>
            <a:r>
              <a:rPr lang="en"/>
              <a:t> to calculate the percentage of classrooms utilization </a:t>
            </a:r>
            <a:r>
              <a:rPr lang="en" b="1" i="1"/>
              <a:t>(total time scheduled /the total time was available)</a:t>
            </a:r>
            <a:r>
              <a:rPr lang="en"/>
              <a:t> then join all together  with </a:t>
            </a:r>
            <a:r>
              <a:rPr lang="en" b="1"/>
              <a:t>course_offering</a:t>
            </a:r>
            <a:r>
              <a:rPr lang="en"/>
              <a:t> for terms with </a:t>
            </a:r>
            <a:r>
              <a:rPr lang="en" b="1"/>
              <a:t>sections</a:t>
            </a:r>
            <a:r>
              <a:rPr lang="en"/>
              <a:t> and </a:t>
            </a:r>
            <a:r>
              <a:rPr lang="en" b="1"/>
              <a:t>rooms </a:t>
            </a:r>
            <a:r>
              <a:rPr lang="en"/>
              <a:t>to select the room. code.</a:t>
            </a:r>
            <a:endParaRPr/>
          </a:p>
        </p:txBody>
      </p:sp>
      <p:pic>
        <p:nvPicPr>
          <p:cNvPr id="86" name="Google Shape;86;p16"/>
          <p:cNvPicPr preferRelativeResize="0"/>
          <p:nvPr/>
        </p:nvPicPr>
        <p:blipFill>
          <a:blip r:embed="rId3">
            <a:alphaModFix/>
          </a:blip>
          <a:stretch>
            <a:fillRect/>
          </a:stretch>
        </p:blipFill>
        <p:spPr>
          <a:xfrm>
            <a:off x="808950" y="2679600"/>
            <a:ext cx="7526101" cy="2355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Monday Classroom utilization </a:t>
            </a:r>
            <a:endParaRPr/>
          </a:p>
        </p:txBody>
      </p:sp>
      <p:sp>
        <p:nvSpPr>
          <p:cNvPr id="92" name="Google Shape;92;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CXXDDD</a:t>
            </a:r>
            <a:endParaRPr/>
          </a:p>
        </p:txBody>
      </p:sp>
      <p:pic>
        <p:nvPicPr>
          <p:cNvPr id="93" name="Google Shape;93;p17"/>
          <p:cNvPicPr preferRelativeResize="0"/>
          <p:nvPr/>
        </p:nvPicPr>
        <p:blipFill>
          <a:blip r:embed="rId3">
            <a:alphaModFix/>
          </a:blip>
          <a:stretch>
            <a:fillRect/>
          </a:stretch>
        </p:blipFill>
        <p:spPr>
          <a:xfrm>
            <a:off x="377089" y="1212763"/>
            <a:ext cx="3405998" cy="1779450"/>
          </a:xfrm>
          <a:prstGeom prst="rect">
            <a:avLst/>
          </a:prstGeom>
          <a:noFill/>
          <a:ln>
            <a:noFill/>
          </a:ln>
        </p:spPr>
      </p:pic>
      <p:pic>
        <p:nvPicPr>
          <p:cNvPr id="94" name="Google Shape;94;p17"/>
          <p:cNvPicPr preferRelativeResize="0"/>
          <p:nvPr/>
        </p:nvPicPr>
        <p:blipFill>
          <a:blip r:embed="rId4">
            <a:alphaModFix/>
          </a:blip>
          <a:stretch>
            <a:fillRect/>
          </a:stretch>
        </p:blipFill>
        <p:spPr>
          <a:xfrm>
            <a:off x="0" y="2992200"/>
            <a:ext cx="4774699" cy="2255975"/>
          </a:xfrm>
          <a:prstGeom prst="rect">
            <a:avLst/>
          </a:prstGeom>
          <a:noFill/>
          <a:ln>
            <a:noFill/>
          </a:ln>
        </p:spPr>
      </p:pic>
      <p:pic>
        <p:nvPicPr>
          <p:cNvPr id="95" name="Google Shape;95;p17"/>
          <p:cNvPicPr preferRelativeResize="0"/>
          <p:nvPr/>
        </p:nvPicPr>
        <p:blipFill>
          <a:blip r:embed="rId5">
            <a:alphaModFix/>
          </a:blip>
          <a:stretch>
            <a:fillRect/>
          </a:stretch>
        </p:blipFill>
        <p:spPr>
          <a:xfrm>
            <a:off x="4955800" y="2808125"/>
            <a:ext cx="4027226" cy="2193450"/>
          </a:xfrm>
          <a:prstGeom prst="rect">
            <a:avLst/>
          </a:prstGeom>
          <a:noFill/>
          <a:ln>
            <a:noFill/>
          </a:ln>
        </p:spPr>
      </p:pic>
      <p:sp>
        <p:nvSpPr>
          <p:cNvPr id="96" name="Google Shape;96;p17"/>
          <p:cNvSpPr txBox="1"/>
          <p:nvPr/>
        </p:nvSpPr>
        <p:spPr>
          <a:xfrm>
            <a:off x="3783075" y="1076225"/>
            <a:ext cx="5429400" cy="1731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Room No 1438 was overscheduled in Fall 2017 of 83%.</a:t>
            </a:r>
            <a:endParaRPr b="1">
              <a:solidFill>
                <a:srgbClr val="073763"/>
              </a:solidFill>
              <a:latin typeface="Open Sans"/>
              <a:ea typeface="Open Sans"/>
              <a:cs typeface="Open Sans"/>
              <a:sym typeface="Open Sans"/>
            </a:endParaRPr>
          </a:p>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Percentage of utilization in latest Fall terms (Fall 2015, 2016 and Fall 2017) is higher than the others of 83% for the room no 1438.</a:t>
            </a:r>
            <a:endParaRPr b="1">
              <a:solidFill>
                <a:srgbClr val="073763"/>
              </a:solidFill>
              <a:latin typeface="Open Sans"/>
              <a:ea typeface="Open Sans"/>
              <a:cs typeface="Open Sans"/>
              <a:sym typeface="Open Sans"/>
            </a:endParaRPr>
          </a:p>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Total classrooms utilization in mechanical engineering is very high compared to engineering physics especially in Fall 2015 and spring 2016.</a:t>
            </a:r>
            <a:endParaRPr b="1">
              <a:solidFill>
                <a:srgbClr val="073763"/>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Tuesday Classroom utilization</a:t>
            </a:r>
            <a:endParaRPr/>
          </a:p>
        </p:txBody>
      </p:sp>
      <p:sp>
        <p:nvSpPr>
          <p:cNvPr id="102" name="Google Shape;102;p18"/>
          <p:cNvSpPr txBox="1">
            <a:spLocks noGrp="1"/>
          </p:cNvSpPr>
          <p:nvPr>
            <p:ph type="body" idx="1"/>
          </p:nvPr>
        </p:nvSpPr>
        <p:spPr>
          <a:xfrm>
            <a:off x="251325" y="13048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3" name="Google Shape;103;p18"/>
          <p:cNvPicPr preferRelativeResize="0"/>
          <p:nvPr/>
        </p:nvPicPr>
        <p:blipFill>
          <a:blip r:embed="rId3">
            <a:alphaModFix/>
          </a:blip>
          <a:stretch>
            <a:fillRect/>
          </a:stretch>
        </p:blipFill>
        <p:spPr>
          <a:xfrm>
            <a:off x="265169" y="1304825"/>
            <a:ext cx="3950976" cy="1983200"/>
          </a:xfrm>
          <a:prstGeom prst="rect">
            <a:avLst/>
          </a:prstGeom>
          <a:noFill/>
          <a:ln>
            <a:noFill/>
          </a:ln>
        </p:spPr>
      </p:pic>
      <p:pic>
        <p:nvPicPr>
          <p:cNvPr id="104" name="Google Shape;104;p18"/>
          <p:cNvPicPr preferRelativeResize="0"/>
          <p:nvPr/>
        </p:nvPicPr>
        <p:blipFill>
          <a:blip r:embed="rId4">
            <a:alphaModFix/>
          </a:blip>
          <a:stretch>
            <a:fillRect/>
          </a:stretch>
        </p:blipFill>
        <p:spPr>
          <a:xfrm>
            <a:off x="235500" y="3102925"/>
            <a:ext cx="4654450" cy="1737050"/>
          </a:xfrm>
          <a:prstGeom prst="rect">
            <a:avLst/>
          </a:prstGeom>
          <a:noFill/>
          <a:ln>
            <a:noFill/>
          </a:ln>
        </p:spPr>
      </p:pic>
      <p:pic>
        <p:nvPicPr>
          <p:cNvPr id="105" name="Google Shape;105;p18"/>
          <p:cNvPicPr preferRelativeResize="0"/>
          <p:nvPr/>
        </p:nvPicPr>
        <p:blipFill>
          <a:blip r:embed="rId5">
            <a:alphaModFix/>
          </a:blip>
          <a:stretch>
            <a:fillRect/>
          </a:stretch>
        </p:blipFill>
        <p:spPr>
          <a:xfrm>
            <a:off x="4954025" y="3102925"/>
            <a:ext cx="4126850" cy="1787025"/>
          </a:xfrm>
          <a:prstGeom prst="rect">
            <a:avLst/>
          </a:prstGeom>
          <a:noFill/>
          <a:ln>
            <a:noFill/>
          </a:ln>
        </p:spPr>
      </p:pic>
      <p:sp>
        <p:nvSpPr>
          <p:cNvPr id="106" name="Google Shape;106;p18"/>
          <p:cNvSpPr txBox="1"/>
          <p:nvPr/>
        </p:nvSpPr>
        <p:spPr>
          <a:xfrm>
            <a:off x="4370775" y="1473025"/>
            <a:ext cx="4346700" cy="1629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Room No 1313 was overscheduled in Fall 2017 of 85%.</a:t>
            </a:r>
            <a:endParaRPr b="1">
              <a:solidFill>
                <a:srgbClr val="073763"/>
              </a:solidFill>
              <a:latin typeface="Open Sans"/>
              <a:ea typeface="Open Sans"/>
              <a:cs typeface="Open Sans"/>
              <a:sym typeface="Open Sans"/>
            </a:endParaRPr>
          </a:p>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Percentage of utilization of room No 1313 is very high from Fall 2008 to Fall 2017.</a:t>
            </a:r>
            <a:endParaRPr b="1">
              <a:solidFill>
                <a:srgbClr val="073763"/>
              </a:solidFill>
              <a:latin typeface="Open Sans"/>
              <a:ea typeface="Open Sans"/>
              <a:cs typeface="Open Sans"/>
              <a:sym typeface="Open Sans"/>
            </a:endParaRPr>
          </a:p>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Mechanical engineering still has the highest utilization specifically in Spring 2016. </a:t>
            </a:r>
            <a:endParaRPr b="1">
              <a:solidFill>
                <a:srgbClr val="073763"/>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Wednesday Classroom utilization</a:t>
            </a:r>
            <a:endParaRPr/>
          </a:p>
        </p:txBody>
      </p:sp>
      <p:sp>
        <p:nvSpPr>
          <p:cNvPr id="112" name="Google Shape;112;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000000"/>
                </a:solidFill>
                <a:highlight>
                  <a:srgbClr val="FFFFFF"/>
                </a:highlight>
                <a:latin typeface="Roboto"/>
                <a:ea typeface="Roboto"/>
                <a:cs typeface="Roboto"/>
                <a:sym typeface="Roboto"/>
              </a:rPr>
              <a:t>Öykü Gürman</a:t>
            </a:r>
            <a:endParaRPr sz="2300">
              <a:solidFill>
                <a:srgbClr val="000000"/>
              </a:solidFill>
              <a:highlight>
                <a:srgbClr val="FFFFFF"/>
              </a:highlight>
              <a:latin typeface="Roboto"/>
              <a:ea typeface="Roboto"/>
              <a:cs typeface="Roboto"/>
              <a:sym typeface="Roboto"/>
            </a:endParaRPr>
          </a:p>
          <a:p>
            <a:pPr marL="0" lvl="0" indent="0" algn="l" rtl="0">
              <a:spcBef>
                <a:spcPts val="0"/>
              </a:spcBef>
              <a:spcAft>
                <a:spcPts val="1600"/>
              </a:spcAft>
              <a:buNone/>
            </a:pPr>
            <a:endParaRPr/>
          </a:p>
        </p:txBody>
      </p:sp>
      <p:pic>
        <p:nvPicPr>
          <p:cNvPr id="113" name="Google Shape;113;p19"/>
          <p:cNvPicPr preferRelativeResize="0"/>
          <p:nvPr/>
        </p:nvPicPr>
        <p:blipFill>
          <a:blip r:embed="rId3">
            <a:alphaModFix/>
          </a:blip>
          <a:stretch>
            <a:fillRect/>
          </a:stretch>
        </p:blipFill>
        <p:spPr>
          <a:xfrm>
            <a:off x="311700" y="1113924"/>
            <a:ext cx="3947751" cy="1848750"/>
          </a:xfrm>
          <a:prstGeom prst="rect">
            <a:avLst/>
          </a:prstGeom>
          <a:noFill/>
          <a:ln>
            <a:noFill/>
          </a:ln>
        </p:spPr>
      </p:pic>
      <p:pic>
        <p:nvPicPr>
          <p:cNvPr id="114" name="Google Shape;114;p19"/>
          <p:cNvPicPr preferRelativeResize="0"/>
          <p:nvPr/>
        </p:nvPicPr>
        <p:blipFill>
          <a:blip r:embed="rId4">
            <a:alphaModFix/>
          </a:blip>
          <a:stretch>
            <a:fillRect/>
          </a:stretch>
        </p:blipFill>
        <p:spPr>
          <a:xfrm>
            <a:off x="4956555" y="2810275"/>
            <a:ext cx="4035045" cy="2180825"/>
          </a:xfrm>
          <a:prstGeom prst="rect">
            <a:avLst/>
          </a:prstGeom>
          <a:noFill/>
          <a:ln>
            <a:noFill/>
          </a:ln>
        </p:spPr>
      </p:pic>
      <p:pic>
        <p:nvPicPr>
          <p:cNvPr id="115" name="Google Shape;115;p19"/>
          <p:cNvPicPr preferRelativeResize="0"/>
          <p:nvPr/>
        </p:nvPicPr>
        <p:blipFill>
          <a:blip r:embed="rId5">
            <a:alphaModFix/>
          </a:blip>
          <a:stretch>
            <a:fillRect/>
          </a:stretch>
        </p:blipFill>
        <p:spPr>
          <a:xfrm>
            <a:off x="1" y="3038875"/>
            <a:ext cx="4601925" cy="2041700"/>
          </a:xfrm>
          <a:prstGeom prst="rect">
            <a:avLst/>
          </a:prstGeom>
          <a:noFill/>
          <a:ln>
            <a:noFill/>
          </a:ln>
        </p:spPr>
      </p:pic>
      <p:sp>
        <p:nvSpPr>
          <p:cNvPr id="116" name="Google Shape;116;p19"/>
          <p:cNvSpPr txBox="1"/>
          <p:nvPr/>
        </p:nvSpPr>
        <p:spPr>
          <a:xfrm>
            <a:off x="4370775" y="1015825"/>
            <a:ext cx="4346700" cy="1757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No overscheduling in Wednesday for Fall 2017, the highest % is 63 for Room 1313.</a:t>
            </a:r>
            <a:endParaRPr b="1">
              <a:solidFill>
                <a:srgbClr val="073763"/>
              </a:solidFill>
              <a:latin typeface="Open Sans"/>
              <a:ea typeface="Open Sans"/>
              <a:cs typeface="Open Sans"/>
              <a:sym typeface="Open Sans"/>
            </a:endParaRPr>
          </a:p>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Percentage of utilization of room No 1313 is very high 85% for the terms 1082,1094 and 1142.</a:t>
            </a:r>
            <a:endParaRPr b="1">
              <a:solidFill>
                <a:srgbClr val="073763"/>
              </a:solidFill>
              <a:latin typeface="Open Sans"/>
              <a:ea typeface="Open Sans"/>
              <a:cs typeface="Open Sans"/>
              <a:sym typeface="Open Sans"/>
            </a:endParaRPr>
          </a:p>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Mechanical engineering is high in Fall 2013 for classrooms utilization and comparing to other departments.</a:t>
            </a:r>
            <a:endParaRPr b="1">
              <a:solidFill>
                <a:srgbClr val="073763"/>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Thursday Classroom utilization</a:t>
            </a:r>
            <a:endParaRPr/>
          </a:p>
        </p:txBody>
      </p:sp>
      <p:sp>
        <p:nvSpPr>
          <p:cNvPr id="122" name="Google Shape;122;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3" name="Google Shape;123;p20"/>
          <p:cNvPicPr preferRelativeResize="0"/>
          <p:nvPr/>
        </p:nvPicPr>
        <p:blipFill>
          <a:blip r:embed="rId3">
            <a:alphaModFix/>
          </a:blip>
          <a:stretch>
            <a:fillRect/>
          </a:stretch>
        </p:blipFill>
        <p:spPr>
          <a:xfrm>
            <a:off x="311700" y="1113925"/>
            <a:ext cx="4336774" cy="1973000"/>
          </a:xfrm>
          <a:prstGeom prst="rect">
            <a:avLst/>
          </a:prstGeom>
          <a:noFill/>
          <a:ln>
            <a:noFill/>
          </a:ln>
        </p:spPr>
      </p:pic>
      <p:pic>
        <p:nvPicPr>
          <p:cNvPr id="124" name="Google Shape;124;p20"/>
          <p:cNvPicPr preferRelativeResize="0"/>
          <p:nvPr/>
        </p:nvPicPr>
        <p:blipFill>
          <a:blip r:embed="rId4">
            <a:alphaModFix/>
          </a:blip>
          <a:stretch>
            <a:fillRect/>
          </a:stretch>
        </p:blipFill>
        <p:spPr>
          <a:xfrm>
            <a:off x="5131425" y="3193375"/>
            <a:ext cx="3559850" cy="1805475"/>
          </a:xfrm>
          <a:prstGeom prst="rect">
            <a:avLst/>
          </a:prstGeom>
          <a:noFill/>
          <a:ln>
            <a:noFill/>
          </a:ln>
        </p:spPr>
      </p:pic>
      <p:pic>
        <p:nvPicPr>
          <p:cNvPr id="125" name="Google Shape;125;p20"/>
          <p:cNvPicPr preferRelativeResize="0"/>
          <p:nvPr/>
        </p:nvPicPr>
        <p:blipFill>
          <a:blip r:embed="rId5">
            <a:alphaModFix/>
          </a:blip>
          <a:stretch>
            <a:fillRect/>
          </a:stretch>
        </p:blipFill>
        <p:spPr>
          <a:xfrm>
            <a:off x="311700" y="3269575"/>
            <a:ext cx="4551099" cy="1620375"/>
          </a:xfrm>
          <a:prstGeom prst="rect">
            <a:avLst/>
          </a:prstGeom>
          <a:noFill/>
          <a:ln>
            <a:noFill/>
          </a:ln>
        </p:spPr>
      </p:pic>
      <p:sp>
        <p:nvSpPr>
          <p:cNvPr id="126" name="Google Shape;126;p20"/>
          <p:cNvSpPr txBox="1"/>
          <p:nvPr/>
        </p:nvSpPr>
        <p:spPr>
          <a:xfrm>
            <a:off x="4805425" y="1220275"/>
            <a:ext cx="3827400" cy="1973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Overscheduling in Thursday for Fall 2017, the highest % is 85 for Room 1313.</a:t>
            </a:r>
            <a:endParaRPr b="1">
              <a:solidFill>
                <a:srgbClr val="073763"/>
              </a:solidFill>
              <a:latin typeface="Open Sans"/>
              <a:ea typeface="Open Sans"/>
              <a:cs typeface="Open Sans"/>
              <a:sym typeface="Open Sans"/>
            </a:endParaRPr>
          </a:p>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Percentage of utilization of room No 1313 is very high 85% for Fall 2009 to Fall 2017.</a:t>
            </a:r>
            <a:endParaRPr b="1">
              <a:solidFill>
                <a:srgbClr val="073763"/>
              </a:solidFill>
              <a:latin typeface="Open Sans"/>
              <a:ea typeface="Open Sans"/>
              <a:cs typeface="Open Sans"/>
              <a:sym typeface="Open Sans"/>
            </a:endParaRPr>
          </a:p>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Mechanical engineering is higher than other departments especially the total utilization in Spring 2016.</a:t>
            </a:r>
            <a:endParaRPr b="1">
              <a:solidFill>
                <a:srgbClr val="073763"/>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Friday Classroom utilization</a:t>
            </a:r>
            <a:endParaRPr/>
          </a:p>
        </p:txBody>
      </p:sp>
      <p:sp>
        <p:nvSpPr>
          <p:cNvPr id="132" name="Google Shape;132;p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3" name="Google Shape;133;p21"/>
          <p:cNvPicPr preferRelativeResize="0"/>
          <p:nvPr/>
        </p:nvPicPr>
        <p:blipFill>
          <a:blip r:embed="rId3">
            <a:alphaModFix/>
          </a:blip>
          <a:stretch>
            <a:fillRect/>
          </a:stretch>
        </p:blipFill>
        <p:spPr>
          <a:xfrm>
            <a:off x="412875" y="1086650"/>
            <a:ext cx="4395550" cy="1936400"/>
          </a:xfrm>
          <a:prstGeom prst="rect">
            <a:avLst/>
          </a:prstGeom>
          <a:noFill/>
          <a:ln>
            <a:noFill/>
          </a:ln>
        </p:spPr>
      </p:pic>
      <p:pic>
        <p:nvPicPr>
          <p:cNvPr id="134" name="Google Shape;134;p21"/>
          <p:cNvPicPr preferRelativeResize="0"/>
          <p:nvPr/>
        </p:nvPicPr>
        <p:blipFill>
          <a:blip r:embed="rId4">
            <a:alphaModFix/>
          </a:blip>
          <a:stretch>
            <a:fillRect/>
          </a:stretch>
        </p:blipFill>
        <p:spPr>
          <a:xfrm>
            <a:off x="4767850" y="2885775"/>
            <a:ext cx="4260300" cy="2132694"/>
          </a:xfrm>
          <a:prstGeom prst="rect">
            <a:avLst/>
          </a:prstGeom>
          <a:noFill/>
          <a:ln>
            <a:noFill/>
          </a:ln>
        </p:spPr>
      </p:pic>
      <p:pic>
        <p:nvPicPr>
          <p:cNvPr id="135" name="Google Shape;135;p21"/>
          <p:cNvPicPr preferRelativeResize="0"/>
          <p:nvPr/>
        </p:nvPicPr>
        <p:blipFill>
          <a:blip r:embed="rId5">
            <a:alphaModFix/>
          </a:blip>
          <a:stretch>
            <a:fillRect/>
          </a:stretch>
        </p:blipFill>
        <p:spPr>
          <a:xfrm>
            <a:off x="311700" y="2952325"/>
            <a:ext cx="4260300" cy="1999600"/>
          </a:xfrm>
          <a:prstGeom prst="rect">
            <a:avLst/>
          </a:prstGeom>
          <a:noFill/>
          <a:ln>
            <a:noFill/>
          </a:ln>
        </p:spPr>
      </p:pic>
      <p:sp>
        <p:nvSpPr>
          <p:cNvPr id="136" name="Google Shape;136;p21"/>
          <p:cNvSpPr txBox="1"/>
          <p:nvPr/>
        </p:nvSpPr>
        <p:spPr>
          <a:xfrm>
            <a:off x="4865800" y="1340200"/>
            <a:ext cx="3912000" cy="16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21"/>
          <p:cNvSpPr txBox="1"/>
          <p:nvPr/>
        </p:nvSpPr>
        <p:spPr>
          <a:xfrm>
            <a:off x="4827975" y="1015825"/>
            <a:ext cx="4346700" cy="193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No overscheduling in Wednesday for Fall 2017, the highest % is 47 for Room 1249.</a:t>
            </a:r>
            <a:endParaRPr b="1">
              <a:solidFill>
                <a:srgbClr val="073763"/>
              </a:solidFill>
              <a:latin typeface="Open Sans"/>
              <a:ea typeface="Open Sans"/>
              <a:cs typeface="Open Sans"/>
              <a:sym typeface="Open Sans"/>
            </a:endParaRPr>
          </a:p>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Rooms 1249, 1800, 0265, 3345 and 1106 are the 5 tops classrooms utilization for all terms but they are no overscheduling.</a:t>
            </a:r>
            <a:endParaRPr b="1">
              <a:solidFill>
                <a:srgbClr val="073763"/>
              </a:solidFill>
              <a:latin typeface="Open Sans"/>
              <a:ea typeface="Open Sans"/>
              <a:cs typeface="Open Sans"/>
              <a:sym typeface="Open Sans"/>
            </a:endParaRPr>
          </a:p>
          <a:p>
            <a:pPr marL="457200" lvl="0" indent="-317500" algn="l" rtl="0">
              <a:spcBef>
                <a:spcPts val="0"/>
              </a:spcBef>
              <a:spcAft>
                <a:spcPts val="0"/>
              </a:spcAft>
              <a:buClr>
                <a:srgbClr val="073763"/>
              </a:buClr>
              <a:buSzPts val="1400"/>
              <a:buFont typeface="Open Sans"/>
              <a:buChar char="●"/>
            </a:pPr>
            <a:r>
              <a:rPr lang="en" b="1">
                <a:solidFill>
                  <a:srgbClr val="073763"/>
                </a:solidFill>
                <a:latin typeface="Open Sans"/>
                <a:ea typeface="Open Sans"/>
                <a:cs typeface="Open Sans"/>
                <a:sym typeface="Open Sans"/>
              </a:rPr>
              <a:t>Mechanical engineering has the highest utilization in Fall 2017 and comparing to other engineering departments.</a:t>
            </a:r>
            <a:endParaRPr b="1">
              <a:solidFill>
                <a:srgbClr val="073763"/>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938</Words>
  <Application>Microsoft Office PowerPoint</Application>
  <PresentationFormat>On-screen Show (16:9)</PresentationFormat>
  <Paragraphs>82</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PT Sans Narrow</vt:lpstr>
      <vt:lpstr>Arial</vt:lpstr>
      <vt:lpstr>Open Sans</vt:lpstr>
      <vt:lpstr>Calibri</vt:lpstr>
      <vt:lpstr>Roboto</vt:lpstr>
      <vt:lpstr>Tropic</vt:lpstr>
      <vt:lpstr>UW Dashboard Project</vt:lpstr>
      <vt:lpstr>Introduction:</vt:lpstr>
      <vt:lpstr>1. KPI: Classroom utilization rate</vt:lpstr>
      <vt:lpstr>Alteryx Layout</vt:lpstr>
      <vt:lpstr>Monday Classroom utilization </vt:lpstr>
      <vt:lpstr>Tuesday Classroom utilization</vt:lpstr>
      <vt:lpstr>Wednesday Classroom utilization</vt:lpstr>
      <vt:lpstr>Thursday Classroom utilization</vt:lpstr>
      <vt:lpstr>Friday Classroom utilization</vt:lpstr>
      <vt:lpstr>Saturday Classroom utilization</vt:lpstr>
      <vt:lpstr>2. KPI: Percentage of enrollment </vt:lpstr>
      <vt:lpstr>Sources &amp; Alteryx Layout</vt:lpstr>
      <vt:lpstr>Graph </vt:lpstr>
      <vt:lpstr>PowerPoint Presentation</vt:lpstr>
      <vt:lpstr>3. KPI: Class Trend</vt:lpstr>
      <vt:lpstr>Alteryx Layout</vt:lpstr>
      <vt:lpstr>PowerPoint Presentation</vt:lpstr>
      <vt:lpstr>Top 1 Course from 2006-2017</vt:lpstr>
      <vt:lpstr>Consulsion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UW Dashboard Project</dc:title>
  <cp:lastModifiedBy>nihel ch</cp:lastModifiedBy>
  <cp:revision>1</cp:revision>
  <dcterms:modified xsi:type="dcterms:W3CDTF">2020-03-11T19:58:11Z</dcterms:modified>
</cp:coreProperties>
</file>